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189448c8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3189448c8c6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189448c8c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3189448c8c6_0_1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189448c8c6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3189448c8c6_0_1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189448c8c6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3189448c8c6_0_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189448c8c6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3189448c8c6_0_1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189448c8c6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3189448c8c6_0_1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589e8048465ff96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589e8048465ff964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589e8048465ff964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89e8048465ff964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589e8048465ff96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89e8048465ff96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189448c8c6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3189448c8c6_0_1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189448c8c6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3189448c8c6_0_1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189448c8c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3189448c8c6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189448c8c6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3189448c8c6_0_1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189448c8c6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3189448c8c6_0_2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189448c8c6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3189448c8c6_0_2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189448c8c6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3189448c8c6_0_2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589e8048465ff96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589e8048465ff964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589e8048465ff964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589e8048465ff964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589e8048465ff964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589e8048465ff964_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589e8048465ff964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589e8048465ff964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589e8048465ff964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589e8048465ff964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589e8048465ff964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589e8048465ff964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189448c8c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3189448c8c6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189448c8c6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3189448c8c6_0_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189448c8c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3189448c8c6_0_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189448c8c6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3189448c8c6_0_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189448c8c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3189448c8c6_0_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189448c8c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3189448c8c6_0_1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189448c8c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3189448c8c6_0_1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1200"/>
              </a:spcBef>
              <a:spcAft>
                <a:spcPts val="0"/>
              </a:spcAft>
              <a:buClr>
                <a:schemeClr val="dk1"/>
              </a:buClr>
              <a:buSzPts val="1800"/>
              <a:buChar char="○"/>
              <a:defRPr/>
            </a:lvl2pPr>
            <a:lvl3pPr indent="-342900" lvl="2" marL="1371600" algn="l">
              <a:spcBef>
                <a:spcPts val="1200"/>
              </a:spcBef>
              <a:spcAft>
                <a:spcPts val="0"/>
              </a:spcAft>
              <a:buClr>
                <a:schemeClr val="dk1"/>
              </a:buClr>
              <a:buSzPts val="1800"/>
              <a:buChar char="■"/>
              <a:defRPr/>
            </a:lvl3pPr>
            <a:lvl4pPr indent="-342900" lvl="3" marL="1828800" algn="l">
              <a:spcBef>
                <a:spcPts val="1200"/>
              </a:spcBef>
              <a:spcAft>
                <a:spcPts val="0"/>
              </a:spcAft>
              <a:buClr>
                <a:schemeClr val="dk1"/>
              </a:buClr>
              <a:buSzPts val="1800"/>
              <a:buChar char="●"/>
              <a:defRPr/>
            </a:lvl4pPr>
            <a:lvl5pPr indent="-342900" lvl="4" marL="2286000" algn="l">
              <a:spcBef>
                <a:spcPts val="1200"/>
              </a:spcBef>
              <a:spcAft>
                <a:spcPts val="0"/>
              </a:spcAft>
              <a:buClr>
                <a:schemeClr val="dk1"/>
              </a:buClr>
              <a:buSzPts val="1800"/>
              <a:buChar char="○"/>
              <a:defRPr/>
            </a:lvl5pPr>
            <a:lvl6pPr indent="-342900" lvl="5" marL="2743200" algn="l">
              <a:spcBef>
                <a:spcPts val="1200"/>
              </a:spcBef>
              <a:spcAft>
                <a:spcPts val="0"/>
              </a:spcAft>
              <a:buClr>
                <a:schemeClr val="dk1"/>
              </a:buClr>
              <a:buSzPts val="1800"/>
              <a:buChar char="■"/>
              <a:defRPr/>
            </a:lvl6pPr>
            <a:lvl7pPr indent="-342900" lvl="6" marL="3200400" algn="l">
              <a:spcBef>
                <a:spcPts val="1200"/>
              </a:spcBef>
              <a:spcAft>
                <a:spcPts val="0"/>
              </a:spcAft>
              <a:buClr>
                <a:schemeClr val="dk1"/>
              </a:buClr>
              <a:buSzPts val="1800"/>
              <a:buChar char="●"/>
              <a:defRPr/>
            </a:lvl7pPr>
            <a:lvl8pPr indent="-342900" lvl="7" marL="3657600" algn="l">
              <a:spcBef>
                <a:spcPts val="1200"/>
              </a:spcBef>
              <a:spcAft>
                <a:spcPts val="0"/>
              </a:spcAft>
              <a:buClr>
                <a:schemeClr val="dk1"/>
              </a:buClr>
              <a:buSzPts val="1800"/>
              <a:buChar char="○"/>
              <a:defRPr/>
            </a:lvl8pPr>
            <a:lvl9pPr indent="-342900" lvl="8" marL="4114800" algn="l">
              <a:spcBef>
                <a:spcPts val="1200"/>
              </a:spcBef>
              <a:spcAft>
                <a:spcPts val="1200"/>
              </a:spcAft>
              <a:buClr>
                <a:schemeClr val="dk1"/>
              </a:buClr>
              <a:buSzPts val="1800"/>
              <a:buChar char="■"/>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subTitle"/>
          </p:nvPr>
        </p:nvSpPr>
        <p:spPr>
          <a:xfrm>
            <a:off x="3008746" y="120253"/>
            <a:ext cx="5904600" cy="38415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150000"/>
              </a:lnSpc>
              <a:spcBef>
                <a:spcPts val="0"/>
              </a:spcBef>
              <a:spcAft>
                <a:spcPts val="0"/>
              </a:spcAft>
              <a:buClr>
                <a:srgbClr val="888888"/>
              </a:buClr>
              <a:buSzPct val="114285"/>
              <a:buNone/>
            </a:pPr>
            <a:r>
              <a:t/>
            </a:r>
            <a:endParaRPr b="1">
              <a:solidFill>
                <a:srgbClr val="1A078B"/>
              </a:solidFill>
              <a:latin typeface="Times New Roman"/>
              <a:ea typeface="Times New Roman"/>
              <a:cs typeface="Times New Roman"/>
              <a:sym typeface="Times New Roman"/>
            </a:endParaRPr>
          </a:p>
          <a:p>
            <a:pPr indent="0" lvl="0" marL="0" rtl="0" algn="ctr">
              <a:lnSpc>
                <a:spcPct val="150000"/>
              </a:lnSpc>
              <a:spcBef>
                <a:spcPts val="640"/>
              </a:spcBef>
              <a:spcAft>
                <a:spcPts val="0"/>
              </a:spcAft>
              <a:buClr>
                <a:srgbClr val="1A078B"/>
              </a:buClr>
              <a:buSzPct val="114285"/>
              <a:buNone/>
            </a:pPr>
            <a:r>
              <a:rPr b="1" lang="ru">
                <a:solidFill>
                  <a:srgbClr val="1A078B"/>
                </a:solidFill>
                <a:latin typeface="Times New Roman"/>
                <a:ea typeface="Times New Roman"/>
                <a:cs typeface="Times New Roman"/>
                <a:sym typeface="Times New Roman"/>
              </a:rPr>
              <a:t>ҚАНИПА БІТІБАЕВАНЫҢ ҰСТАЗДЫҚ ТҰЛҒАСЫ </a:t>
            </a:r>
            <a:endParaRPr b="1">
              <a:solidFill>
                <a:srgbClr val="1A078B"/>
              </a:solidFill>
              <a:latin typeface="Times New Roman"/>
              <a:ea typeface="Times New Roman"/>
              <a:cs typeface="Times New Roman"/>
              <a:sym typeface="Times New Roman"/>
            </a:endParaRPr>
          </a:p>
          <a:p>
            <a:pPr indent="0" lvl="0" marL="0" rtl="0" algn="ctr">
              <a:lnSpc>
                <a:spcPct val="150000"/>
              </a:lnSpc>
              <a:spcBef>
                <a:spcPts val="640"/>
              </a:spcBef>
              <a:spcAft>
                <a:spcPts val="0"/>
              </a:spcAft>
              <a:buClr>
                <a:srgbClr val="1A078B"/>
              </a:buClr>
              <a:buSzPct val="114285"/>
              <a:buNone/>
            </a:pPr>
            <a:r>
              <a:rPr b="1" lang="ru">
                <a:solidFill>
                  <a:srgbClr val="1A078B"/>
                </a:solidFill>
                <a:latin typeface="Times New Roman"/>
                <a:ea typeface="Times New Roman"/>
                <a:cs typeface="Times New Roman"/>
                <a:sym typeface="Times New Roman"/>
              </a:rPr>
              <a:t>және </a:t>
            </a:r>
            <a:endParaRPr b="1">
              <a:solidFill>
                <a:srgbClr val="1A078B"/>
              </a:solidFill>
              <a:latin typeface="Times New Roman"/>
              <a:ea typeface="Times New Roman"/>
              <a:cs typeface="Times New Roman"/>
              <a:sym typeface="Times New Roman"/>
            </a:endParaRPr>
          </a:p>
          <a:p>
            <a:pPr indent="0" lvl="0" marL="0" rtl="0" algn="ctr">
              <a:lnSpc>
                <a:spcPct val="150000"/>
              </a:lnSpc>
              <a:spcBef>
                <a:spcPts val="640"/>
              </a:spcBef>
              <a:spcAft>
                <a:spcPts val="0"/>
              </a:spcAft>
              <a:buClr>
                <a:srgbClr val="1A078B"/>
              </a:buClr>
              <a:buSzPct val="114285"/>
              <a:buNone/>
            </a:pPr>
            <a:r>
              <a:rPr b="1" lang="ru">
                <a:solidFill>
                  <a:srgbClr val="1A078B"/>
                </a:solidFill>
                <a:latin typeface="Times New Roman"/>
                <a:ea typeface="Times New Roman"/>
                <a:cs typeface="Times New Roman"/>
                <a:sym typeface="Times New Roman"/>
              </a:rPr>
              <a:t>МҰҒАЛІМНІҢ ЛИНГВОАКСИОЛОГИЯЛЫҚ ҚҰЗЫРЕТТІЛІГІ</a:t>
            </a:r>
            <a:endParaRPr b="1">
              <a:solidFill>
                <a:srgbClr val="1A078B"/>
              </a:solidFill>
              <a:latin typeface="Times New Roman"/>
              <a:ea typeface="Times New Roman"/>
              <a:cs typeface="Times New Roman"/>
              <a:sym typeface="Times New Roman"/>
            </a:endParaRPr>
          </a:p>
        </p:txBody>
      </p:sp>
      <p:sp>
        <p:nvSpPr>
          <p:cNvPr descr="Number 75 High Resolution Stock Photography and Images - Alamy" id="61" name="Google Shape;61;p14"/>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62" name="Google Shape;62;p14"/>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63" name="Google Shape;63;p14"/>
          <p:cNvPicPr preferRelativeResize="0"/>
          <p:nvPr/>
        </p:nvPicPr>
        <p:blipFill rotWithShape="1">
          <a:blip r:embed="rId3">
            <a:alphaModFix/>
          </a:blip>
          <a:srcRect b="35577" l="33797" r="25731" t="3207"/>
          <a:stretch/>
        </p:blipFill>
        <p:spPr>
          <a:xfrm>
            <a:off x="351316" y="716562"/>
            <a:ext cx="1566175" cy="1775292"/>
          </a:xfrm>
          <a:prstGeom prst="rect">
            <a:avLst/>
          </a:prstGeom>
          <a:noFill/>
          <a:ln>
            <a:noFill/>
          </a:ln>
        </p:spPr>
      </p:pic>
      <p:pic>
        <p:nvPicPr>
          <p:cNvPr descr="Доставка цветов Балхаш: цветы в течении 2 часов" id="64" name="Google Shape;64;p14"/>
          <p:cNvPicPr preferRelativeResize="0"/>
          <p:nvPr/>
        </p:nvPicPr>
        <p:blipFill rotWithShape="1">
          <a:blip r:embed="rId4">
            <a:alphaModFix/>
          </a:blip>
          <a:srcRect b="0" l="0" r="0" t="0"/>
          <a:stretch/>
        </p:blipFill>
        <p:spPr>
          <a:xfrm>
            <a:off x="67823" y="2458630"/>
            <a:ext cx="2219325" cy="16810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idx="1" type="subTitle"/>
          </p:nvPr>
        </p:nvSpPr>
        <p:spPr>
          <a:xfrm>
            <a:off x="971600" y="566624"/>
            <a:ext cx="7632900" cy="4435500"/>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0"/>
              </a:spcBef>
              <a:spcAft>
                <a:spcPts val="0"/>
              </a:spcAft>
              <a:buClr>
                <a:srgbClr val="FF0000"/>
              </a:buClr>
              <a:buSzPts val="2800"/>
              <a:buNone/>
            </a:pPr>
            <a:r>
              <a:rPr b="1" lang="ru" sz="2800">
                <a:solidFill>
                  <a:srgbClr val="FF0000"/>
                </a:solidFill>
                <a:latin typeface="Times New Roman"/>
                <a:ea typeface="Times New Roman"/>
                <a:cs typeface="Times New Roman"/>
                <a:sym typeface="Times New Roman"/>
              </a:rPr>
              <a:t>ІІ. Проблемалық оқыту әдісін технология деңгейіне көтеруі</a:t>
            </a:r>
            <a:endParaRPr/>
          </a:p>
          <a:p>
            <a:pPr indent="0" lvl="0" marL="0" rtl="0" algn="ctr">
              <a:spcBef>
                <a:spcPts val="560"/>
              </a:spcBef>
              <a:spcAft>
                <a:spcPts val="0"/>
              </a:spcAft>
              <a:buClr>
                <a:srgbClr val="888888"/>
              </a:buClr>
              <a:buSzPts val="2800"/>
              <a:buNone/>
            </a:pPr>
            <a:r>
              <a:t/>
            </a:r>
            <a:endParaRPr b="1" sz="2800">
              <a:solidFill>
                <a:srgbClr val="1A078B"/>
              </a:solidFill>
              <a:latin typeface="Times New Roman"/>
              <a:ea typeface="Times New Roman"/>
              <a:cs typeface="Times New Roman"/>
              <a:sym typeface="Times New Roman"/>
            </a:endParaRPr>
          </a:p>
          <a:p>
            <a:pPr indent="0" lvl="0" marL="0" rtl="0" algn="just">
              <a:spcBef>
                <a:spcPts val="560"/>
              </a:spcBef>
              <a:spcAft>
                <a:spcPts val="0"/>
              </a:spcAft>
              <a:buClr>
                <a:srgbClr val="1A078B"/>
              </a:buClr>
              <a:buSzPts val="2800"/>
              <a:buNone/>
            </a:pPr>
            <a:r>
              <a:rPr b="1" lang="ru" sz="2800">
                <a:solidFill>
                  <a:srgbClr val="1A078B"/>
                </a:solidFill>
                <a:latin typeface="Times New Roman"/>
                <a:ea typeface="Times New Roman"/>
                <a:cs typeface="Times New Roman"/>
                <a:sym typeface="Times New Roman"/>
              </a:rPr>
              <a:t>Қ. Бітібаева </a:t>
            </a:r>
            <a:r>
              <a:rPr lang="ru" sz="2800">
                <a:solidFill>
                  <a:srgbClr val="1A078B"/>
                </a:solidFill>
                <a:latin typeface="Times New Roman"/>
                <a:ea typeface="Times New Roman"/>
                <a:cs typeface="Times New Roman"/>
                <a:sym typeface="Times New Roman"/>
              </a:rPr>
              <a:t>Әдебиет сабағындағы проблемалық оқытудың кей мәселелері // «Қазақстан мектебі» журналы. - 1976. </a:t>
            </a:r>
            <a:endParaRPr/>
          </a:p>
          <a:p>
            <a:pPr indent="0" lvl="0" marL="0" rtl="0" algn="just">
              <a:spcBef>
                <a:spcPts val="280"/>
              </a:spcBef>
              <a:spcAft>
                <a:spcPts val="0"/>
              </a:spcAft>
              <a:buClr>
                <a:srgbClr val="888888"/>
              </a:buClr>
              <a:buSzPts val="1400"/>
              <a:buNone/>
            </a:pPr>
            <a:r>
              <a:t/>
            </a:r>
            <a:endParaRPr sz="1400">
              <a:solidFill>
                <a:srgbClr val="1A078B"/>
              </a:solidFill>
              <a:latin typeface="Times New Roman"/>
              <a:ea typeface="Times New Roman"/>
              <a:cs typeface="Times New Roman"/>
              <a:sym typeface="Times New Roman"/>
            </a:endParaRPr>
          </a:p>
          <a:p>
            <a:pPr indent="0" lvl="0" marL="0" rtl="0" algn="just">
              <a:spcBef>
                <a:spcPts val="560"/>
              </a:spcBef>
              <a:spcAft>
                <a:spcPts val="0"/>
              </a:spcAft>
              <a:buClr>
                <a:srgbClr val="1A078B"/>
              </a:buClr>
              <a:buSzPts val="2800"/>
              <a:buNone/>
            </a:pPr>
            <a:r>
              <a:rPr b="1" lang="ru" sz="2800">
                <a:solidFill>
                  <a:srgbClr val="1A078B"/>
                </a:solidFill>
                <a:latin typeface="Times New Roman"/>
                <a:ea typeface="Times New Roman"/>
                <a:cs typeface="Times New Roman"/>
                <a:sym typeface="Times New Roman"/>
              </a:rPr>
              <a:t>Қ. Бітібаева </a:t>
            </a:r>
            <a:r>
              <a:rPr lang="ru" sz="2800">
                <a:solidFill>
                  <a:srgbClr val="1A078B"/>
                </a:solidFill>
                <a:latin typeface="Times New Roman"/>
                <a:ea typeface="Times New Roman"/>
                <a:cs typeface="Times New Roman"/>
                <a:sym typeface="Times New Roman"/>
              </a:rPr>
              <a:t>М. Әуезов «Абай жолы» эпопеясындағы Құнанбай образын проблемалық оқыту // Қазақ тілі мен әдебиеті. – 1983.</a:t>
            </a:r>
            <a:endParaRPr sz="2800">
              <a:solidFill>
                <a:srgbClr val="1A078B"/>
              </a:solidFill>
              <a:latin typeface="Times New Roman"/>
              <a:ea typeface="Times New Roman"/>
              <a:cs typeface="Times New Roman"/>
              <a:sym typeface="Times New Roman"/>
            </a:endParaRPr>
          </a:p>
          <a:p>
            <a:pPr indent="0" lvl="0" marL="0" rtl="0" algn="ctr">
              <a:spcBef>
                <a:spcPts val="640"/>
              </a:spcBef>
              <a:spcAft>
                <a:spcPts val="0"/>
              </a:spcAft>
              <a:buClr>
                <a:srgbClr val="888888"/>
              </a:buClr>
              <a:buSzPts val="3200"/>
              <a:buNone/>
            </a:pPr>
            <a:r>
              <a:t/>
            </a:r>
            <a:endParaRPr>
              <a:latin typeface="Times New Roman"/>
              <a:ea typeface="Times New Roman"/>
              <a:cs typeface="Times New Roman"/>
              <a:sym typeface="Times New Roman"/>
            </a:endParaRPr>
          </a:p>
        </p:txBody>
      </p:sp>
      <p:sp>
        <p:nvSpPr>
          <p:cNvPr descr="Number 75 High Resolution Stock Photography and Images - Alamy" id="151" name="Google Shape;151;p23"/>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152" name="Google Shape;152;p23"/>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23"/>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idx="1" type="subTitle"/>
          </p:nvPr>
        </p:nvSpPr>
        <p:spPr>
          <a:xfrm>
            <a:off x="765175" y="234553"/>
            <a:ext cx="8175900" cy="4542900"/>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rgbClr val="1A078B"/>
              </a:buClr>
              <a:buSzPts val="2800"/>
              <a:buNone/>
            </a:pPr>
            <a:r>
              <a:rPr b="1" lang="ru" sz="2800">
                <a:solidFill>
                  <a:srgbClr val="1A078B"/>
                </a:solidFill>
                <a:latin typeface="Times New Roman"/>
                <a:ea typeface="Times New Roman"/>
                <a:cs typeface="Times New Roman"/>
                <a:sym typeface="Times New Roman"/>
              </a:rPr>
              <a:t>Проблемалық талдау </a:t>
            </a:r>
            <a:r>
              <a:rPr lang="ru" sz="2800">
                <a:solidFill>
                  <a:srgbClr val="1A078B"/>
                </a:solidFill>
                <a:latin typeface="Times New Roman"/>
                <a:ea typeface="Times New Roman"/>
                <a:cs typeface="Times New Roman"/>
                <a:sym typeface="Times New Roman"/>
              </a:rPr>
              <a:t>оқушылардың танымын арттыру, ойлау белсенділігін жетілдіруде үлкен рөл атқарады және өзіндік ізденістеріне мол мүмкіндік ашады, әрі дамыта оқытудың негізгі бір жолы ретінде де пайдалы.     </a:t>
            </a:r>
            <a:endParaRPr/>
          </a:p>
          <a:p>
            <a:pPr indent="0" lvl="0" marL="0" rtl="0" algn="just">
              <a:spcBef>
                <a:spcPts val="560"/>
              </a:spcBef>
              <a:spcAft>
                <a:spcPts val="0"/>
              </a:spcAft>
              <a:buClr>
                <a:srgbClr val="1A078B"/>
              </a:buClr>
              <a:buSzPts val="2800"/>
              <a:buNone/>
            </a:pPr>
            <a:r>
              <a:rPr b="1" lang="ru" sz="2800">
                <a:solidFill>
                  <a:srgbClr val="1A078B"/>
                </a:solidFill>
                <a:latin typeface="Times New Roman"/>
                <a:ea typeface="Times New Roman"/>
                <a:cs typeface="Times New Roman"/>
                <a:sym typeface="Times New Roman"/>
              </a:rPr>
              <a:t>Проблемалық сұрақтар </a:t>
            </a:r>
            <a:r>
              <a:rPr lang="ru" sz="2800">
                <a:solidFill>
                  <a:srgbClr val="1A078B"/>
                </a:solidFill>
                <a:latin typeface="Times New Roman"/>
                <a:ea typeface="Times New Roman"/>
                <a:cs typeface="Times New Roman"/>
                <a:sym typeface="Times New Roman"/>
              </a:rPr>
              <a:t>көркем туынды негізінде жатқан, шешуді талап ететін проблема айналасын қамтиды.</a:t>
            </a:r>
            <a:endParaRPr/>
          </a:p>
          <a:p>
            <a:pPr indent="0" lvl="0" marL="0" rtl="0" algn="ctr">
              <a:spcBef>
                <a:spcPts val="560"/>
              </a:spcBef>
              <a:spcAft>
                <a:spcPts val="0"/>
              </a:spcAft>
              <a:buClr>
                <a:srgbClr val="1A078B"/>
              </a:buClr>
              <a:buSzPts val="2800"/>
              <a:buNone/>
            </a:pPr>
            <a:r>
              <a:rPr b="1" lang="ru" sz="2800">
                <a:solidFill>
                  <a:srgbClr val="1A078B"/>
                </a:solidFill>
                <a:latin typeface="Times New Roman"/>
                <a:ea typeface="Times New Roman"/>
                <a:cs typeface="Times New Roman"/>
                <a:sym typeface="Times New Roman"/>
              </a:rPr>
              <a:t>Қ. Бітібаева</a:t>
            </a:r>
            <a:endParaRPr b="1" sz="2800">
              <a:solidFill>
                <a:srgbClr val="1A078B"/>
              </a:solidFill>
              <a:latin typeface="Times New Roman"/>
              <a:ea typeface="Times New Roman"/>
              <a:cs typeface="Times New Roman"/>
              <a:sym typeface="Times New Roman"/>
            </a:endParaRPr>
          </a:p>
        </p:txBody>
      </p:sp>
      <p:sp>
        <p:nvSpPr>
          <p:cNvPr descr="Number 75 High Resolution Stock Photography and Images - Alamy" id="159" name="Google Shape;159;p24"/>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160" name="Google Shape;160;p24"/>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24"/>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62" name="Google Shape;162;p24"/>
          <p:cNvPicPr preferRelativeResize="0"/>
          <p:nvPr/>
        </p:nvPicPr>
        <p:blipFill rotWithShape="1">
          <a:blip r:embed="rId3">
            <a:alphaModFix/>
          </a:blip>
          <a:srcRect b="32022" l="69031" r="14644" t="25523"/>
          <a:stretch/>
        </p:blipFill>
        <p:spPr>
          <a:xfrm rot="568886">
            <a:off x="6513312" y="3286453"/>
            <a:ext cx="1161774" cy="14247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5"/>
          <p:cNvSpPr txBox="1"/>
          <p:nvPr>
            <p:ph idx="1" type="subTitle"/>
          </p:nvPr>
        </p:nvSpPr>
        <p:spPr>
          <a:xfrm>
            <a:off x="765175" y="225853"/>
            <a:ext cx="8055300" cy="49176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ctr">
              <a:spcBef>
                <a:spcPts val="0"/>
              </a:spcBef>
              <a:spcAft>
                <a:spcPts val="0"/>
              </a:spcAft>
              <a:buClr>
                <a:srgbClr val="888888"/>
              </a:buClr>
              <a:buSzPct val="114285"/>
              <a:buNone/>
            </a:pPr>
            <a:r>
              <a:t/>
            </a:r>
            <a:endParaRPr>
              <a:solidFill>
                <a:srgbClr val="366092"/>
              </a:solidFill>
              <a:latin typeface="Times New Roman"/>
              <a:ea typeface="Times New Roman"/>
              <a:cs typeface="Times New Roman"/>
              <a:sym typeface="Times New Roman"/>
            </a:endParaRPr>
          </a:p>
          <a:p>
            <a:pPr indent="0" lvl="0" marL="0" rtl="0" algn="ctr">
              <a:spcBef>
                <a:spcPts val="587"/>
              </a:spcBef>
              <a:spcAft>
                <a:spcPts val="0"/>
              </a:spcAft>
              <a:buClr>
                <a:srgbClr val="FF0000"/>
              </a:buClr>
              <a:buSzPct val="100000"/>
              <a:buNone/>
            </a:pPr>
            <a:r>
              <a:rPr b="1" lang="ru" sz="4700">
                <a:solidFill>
                  <a:srgbClr val="FF0000"/>
                </a:solidFill>
                <a:latin typeface="Times New Roman"/>
                <a:ea typeface="Times New Roman"/>
                <a:cs typeface="Times New Roman"/>
                <a:sym typeface="Times New Roman"/>
              </a:rPr>
              <a:t>ІІІ. Авторлық оқу бағдарламалары мен әдістемесі</a:t>
            </a:r>
            <a:endParaRPr/>
          </a:p>
          <a:p>
            <a:pPr indent="0" lvl="0" marL="0" rtl="0" algn="ctr">
              <a:spcBef>
                <a:spcPts val="500"/>
              </a:spcBef>
              <a:spcAft>
                <a:spcPts val="0"/>
              </a:spcAft>
              <a:buClr>
                <a:srgbClr val="1A078B"/>
              </a:buClr>
              <a:buSzPct val="100000"/>
              <a:buNone/>
            </a:pPr>
            <a:r>
              <a:rPr b="1" lang="ru" sz="4000">
                <a:solidFill>
                  <a:srgbClr val="1A078B"/>
                </a:solidFill>
                <a:latin typeface="Times New Roman"/>
                <a:ea typeface="Times New Roman"/>
                <a:cs typeface="Times New Roman"/>
                <a:sym typeface="Times New Roman"/>
              </a:rPr>
              <a:t> </a:t>
            </a:r>
            <a:endParaRPr sz="4000">
              <a:solidFill>
                <a:srgbClr val="1A078B"/>
              </a:solidFill>
              <a:latin typeface="Times New Roman"/>
              <a:ea typeface="Times New Roman"/>
              <a:cs typeface="Times New Roman"/>
              <a:sym typeface="Times New Roman"/>
            </a:endParaRPr>
          </a:p>
          <a:p>
            <a:pPr indent="-252412" lvl="0" marL="271462" rtl="0" algn="just">
              <a:spcBef>
                <a:spcPts val="500"/>
              </a:spcBef>
              <a:spcAft>
                <a:spcPts val="0"/>
              </a:spcAft>
              <a:buClr>
                <a:srgbClr val="1A078B"/>
              </a:buClr>
              <a:buSzPct val="100000"/>
              <a:buFont typeface="Arial"/>
              <a:buChar char="•"/>
            </a:pPr>
            <a:r>
              <a:rPr lang="ru" sz="4000">
                <a:solidFill>
                  <a:srgbClr val="1A078B"/>
                </a:solidFill>
                <a:latin typeface="Times New Roman"/>
                <a:ea typeface="Times New Roman"/>
                <a:cs typeface="Times New Roman"/>
                <a:sym typeface="Times New Roman"/>
              </a:rPr>
              <a:t>Қазақ әдебиетін әлемдік әдебиетімен байланыстырып оқыту бағдарламасы. –Алматы, 1991.</a:t>
            </a:r>
            <a:endParaRPr/>
          </a:p>
          <a:p>
            <a:pPr indent="-252412" lvl="0" marL="271462" rtl="0" algn="just">
              <a:spcBef>
                <a:spcPts val="500"/>
              </a:spcBef>
              <a:spcAft>
                <a:spcPts val="0"/>
              </a:spcAft>
              <a:buClr>
                <a:srgbClr val="1A078B"/>
              </a:buClr>
              <a:buSzPct val="100000"/>
              <a:buFont typeface="Arial"/>
              <a:buChar char="•"/>
            </a:pPr>
            <a:r>
              <a:rPr lang="ru" sz="4000">
                <a:solidFill>
                  <a:srgbClr val="1A078B"/>
                </a:solidFill>
                <a:latin typeface="Times New Roman"/>
                <a:ea typeface="Times New Roman"/>
                <a:cs typeface="Times New Roman"/>
                <a:sym typeface="Times New Roman"/>
              </a:rPr>
              <a:t>Қазақ әдебиетін тереңдетіп оқыту бағдарламасы (ауыз әдебиетінен қазіргі кезең әдебиетіне дейін).  Алматы 1996. </a:t>
            </a:r>
            <a:endParaRPr/>
          </a:p>
          <a:p>
            <a:pPr indent="-252412" lvl="0" marL="271462" rtl="0" algn="just">
              <a:spcBef>
                <a:spcPts val="500"/>
              </a:spcBef>
              <a:spcAft>
                <a:spcPts val="0"/>
              </a:spcAft>
              <a:buClr>
                <a:srgbClr val="1A078B"/>
              </a:buClr>
              <a:buSzPct val="100000"/>
              <a:buFont typeface="Arial"/>
              <a:buChar char="•"/>
            </a:pPr>
            <a:r>
              <a:rPr lang="ru" sz="4000">
                <a:solidFill>
                  <a:srgbClr val="1A078B"/>
                </a:solidFill>
                <a:latin typeface="Times New Roman"/>
                <a:ea typeface="Times New Roman"/>
                <a:cs typeface="Times New Roman"/>
                <a:sym typeface="Times New Roman"/>
              </a:rPr>
              <a:t>Қазақ әдебиетін тереңдетіп оқыту бағдарламасы (10-сынып) //Өскемен «Обл. МБЖИ», 1996. </a:t>
            </a:r>
            <a:endParaRPr/>
          </a:p>
          <a:p>
            <a:pPr indent="-252412" lvl="0" marL="271462" rtl="0" algn="just">
              <a:spcBef>
                <a:spcPts val="500"/>
              </a:spcBef>
              <a:spcAft>
                <a:spcPts val="0"/>
              </a:spcAft>
              <a:buClr>
                <a:srgbClr val="1A078B"/>
              </a:buClr>
              <a:buSzPct val="100000"/>
              <a:buFont typeface="Arial"/>
              <a:buChar char="•"/>
            </a:pPr>
            <a:r>
              <a:rPr lang="ru" sz="4000">
                <a:solidFill>
                  <a:srgbClr val="1A078B"/>
                </a:solidFill>
                <a:latin typeface="Times New Roman"/>
                <a:ea typeface="Times New Roman"/>
                <a:cs typeface="Times New Roman"/>
                <a:sym typeface="Times New Roman"/>
              </a:rPr>
              <a:t>Қазақ әдебиетін тереңдетіп оқыту бағдарламасы (11-сынып) //Өскемен «Обл. МБЖИ»,   1997. </a:t>
            </a:r>
            <a:endParaRPr/>
          </a:p>
          <a:p>
            <a:pPr indent="-252412" lvl="0" marL="271462" rtl="0" algn="just">
              <a:spcBef>
                <a:spcPts val="500"/>
              </a:spcBef>
              <a:spcAft>
                <a:spcPts val="0"/>
              </a:spcAft>
              <a:buClr>
                <a:srgbClr val="1A078B"/>
              </a:buClr>
              <a:buSzPct val="100000"/>
              <a:buFont typeface="Arial"/>
              <a:buChar char="•"/>
            </a:pPr>
            <a:r>
              <a:rPr lang="ru" sz="4000">
                <a:solidFill>
                  <a:srgbClr val="1A078B"/>
                </a:solidFill>
                <a:latin typeface="Times New Roman"/>
                <a:ea typeface="Times New Roman"/>
                <a:cs typeface="Times New Roman"/>
                <a:sym typeface="Times New Roman"/>
              </a:rPr>
              <a:t>Қазіргі кезең әдебиетін тереңдетіп оқыту бағдарламасы // Семей «Үш биік», 2008.</a:t>
            </a:r>
            <a:endParaRPr/>
          </a:p>
          <a:p>
            <a:pPr indent="-252412" lvl="0" marL="271462" rtl="0" algn="just">
              <a:spcBef>
                <a:spcPts val="500"/>
              </a:spcBef>
              <a:spcAft>
                <a:spcPts val="0"/>
              </a:spcAft>
              <a:buClr>
                <a:srgbClr val="1A078B"/>
              </a:buClr>
              <a:buSzPct val="100000"/>
              <a:buFont typeface="Arial"/>
              <a:buChar char="•"/>
            </a:pPr>
            <a:r>
              <a:rPr lang="ru" sz="4000">
                <a:solidFill>
                  <a:srgbClr val="1A078B"/>
                </a:solidFill>
                <a:latin typeface="Times New Roman"/>
                <a:ea typeface="Times New Roman"/>
                <a:cs typeface="Times New Roman"/>
                <a:sym typeface="Times New Roman"/>
              </a:rPr>
              <a:t>6-12-сынып. Әдебиетті тереңдетіп оқыту бағдарламасы (12 жылдық білім беру).</a:t>
            </a:r>
            <a:endParaRPr>
              <a:latin typeface="Times New Roman"/>
              <a:ea typeface="Times New Roman"/>
              <a:cs typeface="Times New Roman"/>
              <a:sym typeface="Times New Roman"/>
            </a:endParaRPr>
          </a:p>
        </p:txBody>
      </p:sp>
      <p:sp>
        <p:nvSpPr>
          <p:cNvPr descr="Number 75 High Resolution Stock Photography and Images - Alamy" id="168" name="Google Shape;168;p25"/>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169" name="Google Shape;169;p25"/>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25"/>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idx="1" type="subTitle"/>
          </p:nvPr>
        </p:nvSpPr>
        <p:spPr>
          <a:xfrm>
            <a:off x="827584" y="438776"/>
            <a:ext cx="7767300" cy="30786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just">
              <a:spcBef>
                <a:spcPts val="0"/>
              </a:spcBef>
              <a:spcAft>
                <a:spcPts val="0"/>
              </a:spcAft>
              <a:buClr>
                <a:srgbClr val="366092"/>
              </a:buClr>
              <a:buSzPct val="100000"/>
              <a:buNone/>
            </a:pPr>
            <a:r>
              <a:rPr lang="ru" sz="3600">
                <a:solidFill>
                  <a:srgbClr val="366092"/>
                </a:solidFill>
                <a:latin typeface="Times New Roman"/>
                <a:ea typeface="Times New Roman"/>
                <a:cs typeface="Times New Roman"/>
                <a:sym typeface="Times New Roman"/>
              </a:rPr>
              <a:t>Әдебиетші мұғалімде, ең алдымен, терең білім болуы керек. Көркем туындыны әдебиеттану ғылымын басшылыққа ала отырып талдау, оның көркемдік әлемін таныту, ұлттық бояуы, ұлттық рухын сезіндіре білу сияқты мақсаттар биігінен шығу үшін қаншама ізденіс керек».</a:t>
            </a:r>
            <a:endParaRPr/>
          </a:p>
          <a:p>
            <a:pPr indent="0" lvl="0" marL="0" rtl="0" algn="just">
              <a:spcBef>
                <a:spcPts val="333"/>
              </a:spcBef>
              <a:spcAft>
                <a:spcPts val="0"/>
              </a:spcAft>
              <a:buClr>
                <a:srgbClr val="888888"/>
              </a:buClr>
              <a:buSzPct val="100000"/>
              <a:buNone/>
            </a:pPr>
            <a:r>
              <a:t/>
            </a:r>
            <a:endParaRPr sz="1800">
              <a:solidFill>
                <a:srgbClr val="366092"/>
              </a:solidFill>
              <a:latin typeface="Times New Roman"/>
              <a:ea typeface="Times New Roman"/>
              <a:cs typeface="Times New Roman"/>
              <a:sym typeface="Times New Roman"/>
            </a:endParaRPr>
          </a:p>
          <a:p>
            <a:pPr indent="0" lvl="0" marL="0" rtl="0" algn="just">
              <a:spcBef>
                <a:spcPts val="666"/>
              </a:spcBef>
              <a:spcAft>
                <a:spcPts val="0"/>
              </a:spcAft>
              <a:buClr>
                <a:srgbClr val="366092"/>
              </a:buClr>
              <a:buSzPct val="100000"/>
              <a:buNone/>
            </a:pPr>
            <a:r>
              <a:rPr lang="ru" sz="3600">
                <a:solidFill>
                  <a:srgbClr val="366092"/>
                </a:solidFill>
                <a:latin typeface="Times New Roman"/>
                <a:ea typeface="Times New Roman"/>
                <a:cs typeface="Times New Roman"/>
                <a:sym typeface="Times New Roman"/>
              </a:rPr>
              <a:t>             Қ. Бітібаева</a:t>
            </a:r>
            <a:endParaRPr/>
          </a:p>
        </p:txBody>
      </p:sp>
      <p:sp>
        <p:nvSpPr>
          <p:cNvPr descr="Number 75 High Resolution Stock Photography and Images - Alamy" id="176" name="Google Shape;176;p26"/>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177" name="Google Shape;177;p26"/>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26"/>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79" name="Google Shape;179;p26"/>
          <p:cNvPicPr preferRelativeResize="0"/>
          <p:nvPr/>
        </p:nvPicPr>
        <p:blipFill rotWithShape="1">
          <a:blip r:embed="rId3">
            <a:alphaModFix/>
          </a:blip>
          <a:srcRect b="18547" l="23575" r="52394" t="16534"/>
          <a:stretch/>
        </p:blipFill>
        <p:spPr>
          <a:xfrm rot="972264">
            <a:off x="7091124" y="3099568"/>
            <a:ext cx="1677588" cy="1916775"/>
          </a:xfrm>
          <a:prstGeom prst="rect">
            <a:avLst/>
          </a:prstGeom>
          <a:noFill/>
          <a:ln>
            <a:noFill/>
          </a:ln>
        </p:spPr>
      </p:pic>
      <p:pic>
        <p:nvPicPr>
          <p:cNvPr id="180" name="Google Shape;180;p26"/>
          <p:cNvPicPr preferRelativeResize="0"/>
          <p:nvPr/>
        </p:nvPicPr>
        <p:blipFill rotWithShape="1">
          <a:blip r:embed="rId4">
            <a:alphaModFix/>
          </a:blip>
          <a:srcRect b="30949" l="23010" r="53187" t="13102"/>
          <a:stretch/>
        </p:blipFill>
        <p:spPr>
          <a:xfrm rot="-704427">
            <a:off x="5402623" y="3161598"/>
            <a:ext cx="1734432" cy="17942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idx="1" type="subTitle"/>
          </p:nvPr>
        </p:nvSpPr>
        <p:spPr>
          <a:xfrm>
            <a:off x="0" y="120250"/>
            <a:ext cx="9144000" cy="55647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spcBef>
                <a:spcPts val="0"/>
              </a:spcBef>
              <a:spcAft>
                <a:spcPts val="0"/>
              </a:spcAft>
              <a:buClr>
                <a:srgbClr val="888888"/>
              </a:buClr>
              <a:buSzPct val="114285"/>
              <a:buNone/>
            </a:pPr>
            <a:r>
              <a:t/>
            </a:r>
            <a:endParaRPr b="1">
              <a:solidFill>
                <a:srgbClr val="366092"/>
              </a:solidFill>
              <a:latin typeface="Times New Roman"/>
              <a:ea typeface="Times New Roman"/>
              <a:cs typeface="Times New Roman"/>
              <a:sym typeface="Times New Roman"/>
            </a:endParaRPr>
          </a:p>
          <a:p>
            <a:pPr indent="0" lvl="0" marL="0" rtl="0" algn="ctr">
              <a:spcBef>
                <a:spcPts val="440"/>
              </a:spcBef>
              <a:spcAft>
                <a:spcPts val="0"/>
              </a:spcAft>
              <a:buClr>
                <a:srgbClr val="FF0000"/>
              </a:buClr>
              <a:buSzPct val="100000"/>
              <a:buNone/>
            </a:pPr>
            <a:r>
              <a:rPr b="1" lang="ru" sz="8800">
                <a:solidFill>
                  <a:srgbClr val="FF0000"/>
                </a:solidFill>
                <a:latin typeface="Times New Roman"/>
                <a:ea typeface="Times New Roman"/>
                <a:cs typeface="Times New Roman"/>
                <a:sym typeface="Times New Roman"/>
              </a:rPr>
              <a:t>IV. Әдебиетті тереңдетіп оқытуда эксперименттік әдісті қолдануы</a:t>
            </a:r>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Эксперимент. Әдебиетті тереңдетіп оқыту (А.Байтұрсынов) // ҚТмӘ,1990, №7-8-9.</a:t>
            </a:r>
            <a:endParaRPr sz="7200">
              <a:solidFill>
                <a:srgbClr val="1A078B"/>
              </a:solidFill>
              <a:latin typeface="Times New Roman"/>
              <a:ea typeface="Times New Roman"/>
              <a:cs typeface="Times New Roman"/>
              <a:sym typeface="Times New Roman"/>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Эксперимент. Әдебиетті тереңдетіп оқыту (Ш.Құдайбердиев) // ҚТмӘ, 1990,  №10-11-12.</a:t>
            </a:r>
            <a:endParaRPr sz="7200">
              <a:solidFill>
                <a:srgbClr val="1A078B"/>
              </a:solidFill>
              <a:latin typeface="Times New Roman"/>
              <a:ea typeface="Times New Roman"/>
              <a:cs typeface="Times New Roman"/>
              <a:sym typeface="Times New Roman"/>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Туысқан халықтар әдебиетіндегі интернационализм мен патриотизм // ҚТмӘ, №2.</a:t>
            </a:r>
            <a:endParaRPr sz="7200">
              <a:solidFill>
                <a:srgbClr val="1A078B"/>
              </a:solidFill>
              <a:latin typeface="Times New Roman"/>
              <a:ea typeface="Times New Roman"/>
              <a:cs typeface="Times New Roman"/>
              <a:sym typeface="Times New Roman"/>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Эксперимент. Әдебиетті тереңдетіп оқыту (М.Дулатов)//ҚТмӘ, 1992, №10-11-12.</a:t>
            </a:r>
            <a:endParaRPr sz="7200">
              <a:solidFill>
                <a:srgbClr val="1A078B"/>
              </a:solidFill>
              <a:latin typeface="Times New Roman"/>
              <a:ea typeface="Times New Roman"/>
              <a:cs typeface="Times New Roman"/>
              <a:sym typeface="Times New Roman"/>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Эксперимент. Әдебиетті тереңдетіп оқыту (М.Жұмабаев) // ҚТмӘ, 1993, №3.</a:t>
            </a:r>
            <a:endParaRPr sz="7200">
              <a:solidFill>
                <a:srgbClr val="1A078B"/>
              </a:solidFill>
              <a:latin typeface="Times New Roman"/>
              <a:ea typeface="Times New Roman"/>
              <a:cs typeface="Times New Roman"/>
              <a:sym typeface="Times New Roman"/>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Эксперимент. Әдебиетті тереңдетіп оқыту (А.Құнанбаев) // ҚТмӘ, 1994, №3.</a:t>
            </a:r>
            <a:endParaRPr sz="7200">
              <a:solidFill>
                <a:srgbClr val="1A078B"/>
              </a:solidFill>
              <a:latin typeface="Times New Roman"/>
              <a:ea typeface="Times New Roman"/>
              <a:cs typeface="Times New Roman"/>
              <a:sym typeface="Times New Roman"/>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Эксперимент. Әдебиетті тереңдетіп оқыту (Б.Майлин) // ҚТмӘ, 1994, №9-10.</a:t>
            </a:r>
            <a:endParaRPr sz="7200">
              <a:solidFill>
                <a:srgbClr val="1A078B"/>
              </a:solidFill>
              <a:latin typeface="Times New Roman"/>
              <a:ea typeface="Times New Roman"/>
              <a:cs typeface="Times New Roman"/>
              <a:sym typeface="Times New Roman"/>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Эксперимент. Әдебиетті тереңдетіп оқыту (С.Мұқанов) // ҚТмӘ, 995, №7.</a:t>
            </a:r>
            <a:endParaRPr sz="7200">
              <a:solidFill>
                <a:srgbClr val="1A078B"/>
              </a:solidFill>
              <a:latin typeface="Times New Roman"/>
              <a:ea typeface="Times New Roman"/>
              <a:cs typeface="Times New Roman"/>
              <a:sym typeface="Times New Roman"/>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Эксперимент. Әдебиетті тереңдетіп оқыту (С.Сейфуллин) // ҚТмӘ, 1995, №10.</a:t>
            </a:r>
            <a:endParaRPr sz="7200">
              <a:solidFill>
                <a:srgbClr val="1A078B"/>
              </a:solidFill>
              <a:latin typeface="Times New Roman"/>
              <a:ea typeface="Times New Roman"/>
              <a:cs typeface="Times New Roman"/>
              <a:sym typeface="Times New Roman"/>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Эксперимент. Әдебиетті тереңдетіп оқыту (І.Жансүгіров) // ҚТмӘ, 1995, №11.</a:t>
            </a:r>
            <a:endParaRPr sz="7200">
              <a:solidFill>
                <a:srgbClr val="1A078B"/>
              </a:solidFill>
              <a:latin typeface="Times New Roman"/>
              <a:ea typeface="Times New Roman"/>
              <a:cs typeface="Times New Roman"/>
              <a:sym typeface="Times New Roman"/>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Эксперимент. Әдебиетті тереңдетіп оқыту (Ғ.Мүсірепов) // ҚТмӘ, 996,  №1.</a:t>
            </a:r>
            <a:endParaRPr sz="7200">
              <a:solidFill>
                <a:srgbClr val="1A078B"/>
              </a:solidFill>
              <a:latin typeface="Times New Roman"/>
              <a:ea typeface="Times New Roman"/>
              <a:cs typeface="Times New Roman"/>
              <a:sym typeface="Times New Roman"/>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Әдебиетті тереңдетіп оқыту жолдары // ҚТмӘ, 1996, №2.</a:t>
            </a:r>
            <a:endParaRPr sz="7200">
              <a:solidFill>
                <a:srgbClr val="1A078B"/>
              </a:solidFill>
              <a:latin typeface="Times New Roman"/>
              <a:ea typeface="Times New Roman"/>
              <a:cs typeface="Times New Roman"/>
              <a:sym typeface="Times New Roman"/>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Эксперимент. Әдебиетті тереңдетіп оқыту (Ж.Аймауытов) // ҚТмӘ, 1996, №5-6.</a:t>
            </a:r>
            <a:endParaRPr sz="7200">
              <a:solidFill>
                <a:srgbClr val="1A078B"/>
              </a:solidFill>
              <a:latin typeface="Times New Roman"/>
              <a:ea typeface="Times New Roman"/>
              <a:cs typeface="Times New Roman"/>
              <a:sym typeface="Times New Roman"/>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Эксперимент. Әдебиетті тереңдетіп оқыту (С.Торайғыров)</a:t>
            </a:r>
            <a:endParaRPr sz="7200">
              <a:solidFill>
                <a:srgbClr val="1A078B"/>
              </a:solidFill>
              <a:latin typeface="Times New Roman"/>
              <a:ea typeface="Times New Roman"/>
              <a:cs typeface="Times New Roman"/>
              <a:sym typeface="Times New Roman"/>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Эксперимент. 60-98 жылдар әдебиетін оқыту // ҚТмӘ, 1999, №6.  </a:t>
            </a:r>
            <a:endParaRPr sz="7200">
              <a:solidFill>
                <a:srgbClr val="1A078B"/>
              </a:solidFill>
              <a:latin typeface="Times New Roman"/>
              <a:ea typeface="Times New Roman"/>
              <a:cs typeface="Times New Roman"/>
              <a:sym typeface="Times New Roman"/>
            </a:endParaRPr>
          </a:p>
          <a:p>
            <a:pPr indent="265112" lvl="0" marL="0" rtl="0" algn="just">
              <a:spcBef>
                <a:spcPts val="390"/>
              </a:spcBef>
              <a:spcAft>
                <a:spcPts val="0"/>
              </a:spcAft>
              <a:buClr>
                <a:srgbClr val="1A078B"/>
              </a:buClr>
              <a:buSzPct val="108333"/>
              <a:buNone/>
            </a:pPr>
            <a:r>
              <a:rPr lang="ru" sz="7200">
                <a:solidFill>
                  <a:srgbClr val="1A078B"/>
                </a:solidFill>
                <a:latin typeface="Times New Roman"/>
                <a:ea typeface="Times New Roman"/>
                <a:cs typeface="Times New Roman"/>
                <a:sym typeface="Times New Roman"/>
              </a:rPr>
              <a:t>Эксперимент. 60-98 жылдар әдебиетін оқыту // ҚТмӘ, 1999, №3. </a:t>
            </a:r>
            <a:r>
              <a:rPr lang="ru" sz="7800">
                <a:solidFill>
                  <a:srgbClr val="1A078B"/>
                </a:solidFill>
                <a:latin typeface="Times New Roman"/>
                <a:ea typeface="Times New Roman"/>
                <a:cs typeface="Times New Roman"/>
                <a:sym typeface="Times New Roman"/>
              </a:rPr>
              <a:t> </a:t>
            </a:r>
            <a:endParaRPr sz="7800">
              <a:solidFill>
                <a:srgbClr val="1A078B"/>
              </a:solidFill>
              <a:latin typeface="Times New Roman"/>
              <a:ea typeface="Times New Roman"/>
              <a:cs typeface="Times New Roman"/>
              <a:sym typeface="Times New Roman"/>
            </a:endParaRPr>
          </a:p>
          <a:p>
            <a:pPr indent="0" lvl="0" marL="0" rtl="0" algn="ctr">
              <a:spcBef>
                <a:spcPts val="380"/>
              </a:spcBef>
              <a:spcAft>
                <a:spcPts val="0"/>
              </a:spcAft>
              <a:buClr>
                <a:srgbClr val="888888"/>
              </a:buClr>
              <a:buSzPct val="100000"/>
              <a:buNone/>
            </a:pPr>
            <a:r>
              <a:t/>
            </a:r>
            <a:endParaRPr sz="7600">
              <a:latin typeface="Times New Roman"/>
              <a:ea typeface="Times New Roman"/>
              <a:cs typeface="Times New Roman"/>
              <a:sym typeface="Times New Roman"/>
            </a:endParaRPr>
          </a:p>
        </p:txBody>
      </p:sp>
      <p:sp>
        <p:nvSpPr>
          <p:cNvPr descr="Number 75 High Resolution Stock Photography and Images - Alamy" id="186" name="Google Shape;186;p27"/>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187" name="Google Shape;187;p27"/>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descr="Number 75 High Resolution Stock Photography and Images - Alamy" id="192" name="Google Shape;192;p28"/>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193" name="Google Shape;193;p28"/>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28"/>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95" name="Google Shape;195;p28"/>
          <p:cNvPicPr preferRelativeResize="0"/>
          <p:nvPr/>
        </p:nvPicPr>
        <p:blipFill rotWithShape="1">
          <a:blip r:embed="rId3">
            <a:alphaModFix/>
          </a:blip>
          <a:srcRect b="12299" l="19834" r="28365" t="22378"/>
          <a:stretch/>
        </p:blipFill>
        <p:spPr>
          <a:xfrm>
            <a:off x="155575" y="896650"/>
            <a:ext cx="8875524" cy="3932899"/>
          </a:xfrm>
          <a:prstGeom prst="rect">
            <a:avLst/>
          </a:prstGeom>
          <a:noFill/>
          <a:ln>
            <a:noFill/>
          </a:ln>
        </p:spPr>
      </p:pic>
      <p:sp>
        <p:nvSpPr>
          <p:cNvPr id="196" name="Google Shape;196;p28"/>
          <p:cNvSpPr txBox="1"/>
          <p:nvPr>
            <p:ph idx="1" type="subTitle"/>
          </p:nvPr>
        </p:nvSpPr>
        <p:spPr>
          <a:xfrm>
            <a:off x="125850" y="177400"/>
            <a:ext cx="8892300" cy="662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0000"/>
              </a:buClr>
              <a:buSzPts val="3100"/>
              <a:buNone/>
            </a:pPr>
            <a:r>
              <a:rPr b="1" lang="ru" sz="2700">
                <a:solidFill>
                  <a:srgbClr val="FF0000"/>
                </a:solidFill>
                <a:latin typeface="Times New Roman"/>
                <a:ea typeface="Times New Roman"/>
                <a:cs typeface="Times New Roman"/>
                <a:sym typeface="Times New Roman"/>
              </a:rPr>
              <a:t>V. Авторлық «Ой тастау, ойланту, ойлау» технологиясы</a:t>
            </a:r>
            <a:endParaRPr sz="2700"/>
          </a:p>
          <a:p>
            <a:pPr indent="0" lvl="0" marL="0" rtl="0" algn="ctr">
              <a:spcBef>
                <a:spcPts val="620"/>
              </a:spcBef>
              <a:spcAft>
                <a:spcPts val="0"/>
              </a:spcAft>
              <a:buClr>
                <a:srgbClr val="888888"/>
              </a:buClr>
              <a:buSzPts val="3100"/>
              <a:buNone/>
            </a:pPr>
            <a:r>
              <a:t/>
            </a:r>
            <a:endParaRPr sz="2700">
              <a:latin typeface="Times New Roman"/>
              <a:ea typeface="Times New Roman"/>
              <a:cs typeface="Times New Roman"/>
              <a:sym typeface="Times New Roman"/>
            </a:endParaRPr>
          </a:p>
          <a:p>
            <a:pPr indent="0" lvl="0" marL="0" rtl="0" algn="ctr">
              <a:spcBef>
                <a:spcPts val="620"/>
              </a:spcBef>
              <a:spcAft>
                <a:spcPts val="0"/>
              </a:spcAft>
              <a:buClr>
                <a:srgbClr val="888888"/>
              </a:buClr>
              <a:buSzPts val="3100"/>
              <a:buNone/>
            </a:pPr>
            <a:r>
              <a:t/>
            </a:r>
            <a:endParaRPr sz="27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9"/>
          <p:cNvSpPr txBox="1"/>
          <p:nvPr>
            <p:ph idx="1" type="subTitle"/>
          </p:nvPr>
        </p:nvSpPr>
        <p:spPr>
          <a:xfrm>
            <a:off x="367700" y="381400"/>
            <a:ext cx="8520600" cy="1470600"/>
          </a:xfrm>
          <a:prstGeom prst="rect">
            <a:avLst/>
          </a:prstGeom>
          <a:solidFill>
            <a:srgbClr val="C9DAF8"/>
          </a:solidFill>
          <a:ln cap="flat" cmpd="sng" w="9525">
            <a:solidFill>
              <a:srgbClr val="CC0000"/>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t/>
            </a:r>
            <a:endParaRPr b="1">
              <a:solidFill>
                <a:srgbClr val="1A078B"/>
              </a:solidFill>
              <a:latin typeface="Times New Roman"/>
              <a:ea typeface="Times New Roman"/>
              <a:cs typeface="Times New Roman"/>
              <a:sym typeface="Times New Roman"/>
            </a:endParaRPr>
          </a:p>
          <a:p>
            <a:pPr indent="0" lvl="0" marL="0" rtl="0" algn="ctr">
              <a:spcBef>
                <a:spcPts val="0"/>
              </a:spcBef>
              <a:spcAft>
                <a:spcPts val="0"/>
              </a:spcAft>
              <a:buNone/>
            </a:pPr>
            <a:r>
              <a:rPr b="1" lang="ru">
                <a:solidFill>
                  <a:srgbClr val="1A078B"/>
                </a:solidFill>
                <a:latin typeface="Times New Roman"/>
                <a:ea typeface="Times New Roman"/>
                <a:cs typeface="Times New Roman"/>
                <a:sym typeface="Times New Roman"/>
              </a:rPr>
              <a:t>«</a:t>
            </a:r>
            <a:r>
              <a:rPr b="1" lang="ru">
                <a:solidFill>
                  <a:srgbClr val="FF0000"/>
                </a:solidFill>
                <a:latin typeface="Times New Roman"/>
                <a:ea typeface="Times New Roman"/>
                <a:cs typeface="Times New Roman"/>
                <a:sym typeface="Times New Roman"/>
              </a:rPr>
              <a:t>ОЙ</a:t>
            </a:r>
            <a:r>
              <a:rPr b="1" lang="ru">
                <a:solidFill>
                  <a:srgbClr val="1A078B"/>
                </a:solidFill>
                <a:latin typeface="Times New Roman"/>
                <a:ea typeface="Times New Roman"/>
                <a:cs typeface="Times New Roman"/>
                <a:sym typeface="Times New Roman"/>
              </a:rPr>
              <a:t>ламайсыңдар ма?» («әл-Ғимран» сүресі, 65-аят)</a:t>
            </a:r>
            <a:endParaRPr b="1">
              <a:solidFill>
                <a:srgbClr val="1A078B"/>
              </a:solidFill>
              <a:latin typeface="Times New Roman"/>
              <a:ea typeface="Times New Roman"/>
              <a:cs typeface="Times New Roman"/>
              <a:sym typeface="Times New Roman"/>
            </a:endParaRPr>
          </a:p>
          <a:p>
            <a:pPr indent="0" lvl="0" marL="0" rtl="0" algn="ctr">
              <a:spcBef>
                <a:spcPts val="0"/>
              </a:spcBef>
              <a:spcAft>
                <a:spcPts val="0"/>
              </a:spcAft>
              <a:buNone/>
            </a:pPr>
            <a:r>
              <a:t/>
            </a:r>
            <a:endParaRPr b="1">
              <a:solidFill>
                <a:srgbClr val="1A078B"/>
              </a:solidFill>
              <a:latin typeface="Times New Roman"/>
              <a:ea typeface="Times New Roman"/>
              <a:cs typeface="Times New Roman"/>
              <a:sym typeface="Times New Roman"/>
            </a:endParaRPr>
          </a:p>
          <a:p>
            <a:pPr indent="0" lvl="0" marL="0" rtl="0" algn="ctr">
              <a:spcBef>
                <a:spcPts val="0"/>
              </a:spcBef>
              <a:spcAft>
                <a:spcPts val="0"/>
              </a:spcAft>
              <a:buNone/>
            </a:pPr>
            <a:r>
              <a:t/>
            </a:r>
            <a:endParaRPr b="1">
              <a:solidFill>
                <a:srgbClr val="1A078B"/>
              </a:solidFill>
              <a:latin typeface="Times New Roman"/>
              <a:ea typeface="Times New Roman"/>
              <a:cs typeface="Times New Roman"/>
              <a:sym typeface="Times New Roman"/>
            </a:endParaRPr>
          </a:p>
        </p:txBody>
      </p:sp>
      <p:sp>
        <p:nvSpPr>
          <p:cNvPr id="202" name="Google Shape;202;p29"/>
          <p:cNvSpPr txBox="1"/>
          <p:nvPr>
            <p:ph idx="1" type="subTitle"/>
          </p:nvPr>
        </p:nvSpPr>
        <p:spPr>
          <a:xfrm>
            <a:off x="679700" y="2941075"/>
            <a:ext cx="7896600" cy="1554000"/>
          </a:xfrm>
          <a:prstGeom prst="rect">
            <a:avLst/>
          </a:prstGeom>
          <a:solidFill>
            <a:srgbClr val="CFE2F3"/>
          </a:solidFill>
          <a:ln cap="flat" cmpd="sng" w="9525">
            <a:solidFill>
              <a:schemeClr val="accent2"/>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t/>
            </a:r>
            <a:endParaRPr b="1">
              <a:solidFill>
                <a:srgbClr val="1A078B"/>
              </a:solidFill>
              <a:latin typeface="Times New Roman"/>
              <a:ea typeface="Times New Roman"/>
              <a:cs typeface="Times New Roman"/>
              <a:sym typeface="Times New Roman"/>
            </a:endParaRPr>
          </a:p>
          <a:p>
            <a:pPr indent="0" lvl="0" marL="0" rtl="0" algn="ctr">
              <a:spcBef>
                <a:spcPts val="0"/>
              </a:spcBef>
              <a:spcAft>
                <a:spcPts val="0"/>
              </a:spcAft>
              <a:buNone/>
            </a:pPr>
            <a:r>
              <a:rPr b="1" lang="ru">
                <a:solidFill>
                  <a:srgbClr val="1A078B"/>
                </a:solidFill>
                <a:latin typeface="Times New Roman"/>
                <a:ea typeface="Times New Roman"/>
                <a:cs typeface="Times New Roman"/>
                <a:sym typeface="Times New Roman"/>
              </a:rPr>
              <a:t>Талап, еңбек, терең </a:t>
            </a:r>
            <a:r>
              <a:rPr b="1" lang="ru">
                <a:solidFill>
                  <a:srgbClr val="FF0000"/>
                </a:solidFill>
                <a:latin typeface="Times New Roman"/>
                <a:ea typeface="Times New Roman"/>
                <a:cs typeface="Times New Roman"/>
                <a:sym typeface="Times New Roman"/>
              </a:rPr>
              <a:t>ОЙ</a:t>
            </a:r>
            <a:r>
              <a:rPr b="1" lang="ru">
                <a:solidFill>
                  <a:srgbClr val="1A078B"/>
                </a:solidFill>
                <a:latin typeface="Times New Roman"/>
                <a:ea typeface="Times New Roman"/>
                <a:cs typeface="Times New Roman"/>
                <a:sym typeface="Times New Roman"/>
              </a:rPr>
              <a:t> (Абай)</a:t>
            </a:r>
            <a:endParaRPr b="1">
              <a:solidFill>
                <a:srgbClr val="1A078B"/>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0"/>
          <p:cNvPicPr preferRelativeResize="0"/>
          <p:nvPr/>
        </p:nvPicPr>
        <p:blipFill rotWithShape="1">
          <a:blip r:embed="rId3">
            <a:alphaModFix/>
          </a:blip>
          <a:srcRect b="13744" l="18399" r="10668" t="25301"/>
          <a:stretch/>
        </p:blipFill>
        <p:spPr>
          <a:xfrm>
            <a:off x="0" y="350924"/>
            <a:ext cx="9144001" cy="4119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idx="1" type="subTitle"/>
          </p:nvPr>
        </p:nvSpPr>
        <p:spPr>
          <a:xfrm>
            <a:off x="532383" y="234553"/>
            <a:ext cx="8288100" cy="47676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ctr">
              <a:spcBef>
                <a:spcPts val="496"/>
              </a:spcBef>
              <a:spcAft>
                <a:spcPts val="0"/>
              </a:spcAft>
              <a:buClr>
                <a:srgbClr val="888888"/>
              </a:buClr>
              <a:buSzPct val="114285"/>
              <a:buNone/>
            </a:pPr>
            <a:r>
              <a:t/>
            </a:r>
            <a:endParaRPr b="1">
              <a:solidFill>
                <a:srgbClr val="1A078B"/>
              </a:solidFill>
              <a:latin typeface="Times New Roman"/>
              <a:ea typeface="Times New Roman"/>
              <a:cs typeface="Times New Roman"/>
              <a:sym typeface="Times New Roman"/>
            </a:endParaRPr>
          </a:p>
          <a:p>
            <a:pPr indent="0" lvl="0" marL="0" rtl="0" algn="just">
              <a:spcBef>
                <a:spcPts val="496"/>
              </a:spcBef>
              <a:spcAft>
                <a:spcPts val="0"/>
              </a:spcAft>
              <a:buClr>
                <a:srgbClr val="1A078B"/>
              </a:buClr>
              <a:buSzPct val="114285"/>
              <a:buNone/>
            </a:pPr>
            <a:r>
              <a:rPr lang="ru">
                <a:solidFill>
                  <a:srgbClr val="1A078B"/>
                </a:solidFill>
                <a:latin typeface="Times New Roman"/>
                <a:ea typeface="Times New Roman"/>
                <a:cs typeface="Times New Roman"/>
                <a:sym typeface="Times New Roman"/>
              </a:rPr>
              <a:t>1. Педагогикалық технология талаптары // Қазақ тілі мен әдебиеті, 2000, №3.</a:t>
            </a:r>
            <a:endParaRPr>
              <a:solidFill>
                <a:srgbClr val="1A078B"/>
              </a:solidFill>
              <a:latin typeface="Times New Roman"/>
              <a:ea typeface="Times New Roman"/>
              <a:cs typeface="Times New Roman"/>
              <a:sym typeface="Times New Roman"/>
            </a:endParaRPr>
          </a:p>
          <a:p>
            <a:pPr indent="0" lvl="0" marL="0" rtl="0" algn="just">
              <a:spcBef>
                <a:spcPts val="496"/>
              </a:spcBef>
              <a:spcAft>
                <a:spcPts val="0"/>
              </a:spcAft>
              <a:buClr>
                <a:srgbClr val="1A078B"/>
              </a:buClr>
              <a:buSzPct val="114285"/>
              <a:buNone/>
            </a:pPr>
            <a:r>
              <a:rPr lang="ru">
                <a:solidFill>
                  <a:srgbClr val="1A078B"/>
                </a:solidFill>
                <a:latin typeface="Times New Roman"/>
                <a:ea typeface="Times New Roman"/>
                <a:cs typeface="Times New Roman"/>
                <a:sym typeface="Times New Roman"/>
              </a:rPr>
              <a:t>2. Конструкциялау технологиясы – әдебиетті оқытудың өнімді жолы// Қазақстан мектебі, 2003, №1.</a:t>
            </a:r>
            <a:endParaRPr>
              <a:solidFill>
                <a:srgbClr val="1A078B"/>
              </a:solidFill>
              <a:latin typeface="Times New Roman"/>
              <a:ea typeface="Times New Roman"/>
              <a:cs typeface="Times New Roman"/>
              <a:sym typeface="Times New Roman"/>
            </a:endParaRPr>
          </a:p>
          <a:p>
            <a:pPr indent="0" lvl="0" marL="0" rtl="0" algn="just">
              <a:spcBef>
                <a:spcPts val="496"/>
              </a:spcBef>
              <a:spcAft>
                <a:spcPts val="0"/>
              </a:spcAft>
              <a:buClr>
                <a:srgbClr val="1A078B"/>
              </a:buClr>
              <a:buSzPct val="114285"/>
              <a:buNone/>
            </a:pPr>
            <a:r>
              <a:rPr lang="ru">
                <a:solidFill>
                  <a:srgbClr val="1A078B"/>
                </a:solidFill>
                <a:latin typeface="Times New Roman"/>
                <a:ea typeface="Times New Roman"/>
                <a:cs typeface="Times New Roman"/>
                <a:sym typeface="Times New Roman"/>
              </a:rPr>
              <a:t>3. Махамбет поэзиясын оқытудың мәселелері және инновациялық технологиясы // «Махамбет  –  ерлік пен елдіктің өшпес рухы».- Атырау, 2003.</a:t>
            </a:r>
            <a:endParaRPr>
              <a:solidFill>
                <a:srgbClr val="1A078B"/>
              </a:solidFill>
              <a:latin typeface="Times New Roman"/>
              <a:ea typeface="Times New Roman"/>
              <a:cs typeface="Times New Roman"/>
              <a:sym typeface="Times New Roman"/>
            </a:endParaRPr>
          </a:p>
          <a:p>
            <a:pPr indent="0" lvl="0" marL="0" rtl="0" algn="just">
              <a:spcBef>
                <a:spcPts val="496"/>
              </a:spcBef>
              <a:spcAft>
                <a:spcPts val="0"/>
              </a:spcAft>
              <a:buClr>
                <a:srgbClr val="1A078B"/>
              </a:buClr>
              <a:buSzPct val="114285"/>
              <a:buNone/>
            </a:pPr>
            <a:r>
              <a:rPr lang="ru">
                <a:solidFill>
                  <a:srgbClr val="1A078B"/>
                </a:solidFill>
                <a:latin typeface="Times New Roman"/>
                <a:ea typeface="Times New Roman"/>
                <a:cs typeface="Times New Roman"/>
                <a:sym typeface="Times New Roman"/>
              </a:rPr>
              <a:t>4. Технология талаптары және әдебиет сабағы // Қазақ тілі мен әдебиеті, 2004, №2.</a:t>
            </a:r>
            <a:endParaRPr>
              <a:solidFill>
                <a:srgbClr val="1A078B"/>
              </a:solidFill>
              <a:latin typeface="Times New Roman"/>
              <a:ea typeface="Times New Roman"/>
              <a:cs typeface="Times New Roman"/>
              <a:sym typeface="Times New Roman"/>
            </a:endParaRPr>
          </a:p>
          <a:p>
            <a:pPr indent="0" lvl="0" marL="0" rtl="0" algn="just">
              <a:spcBef>
                <a:spcPts val="496"/>
              </a:spcBef>
              <a:spcAft>
                <a:spcPts val="0"/>
              </a:spcAft>
              <a:buClr>
                <a:srgbClr val="1A078B"/>
              </a:buClr>
              <a:buSzPct val="114285"/>
              <a:buNone/>
            </a:pPr>
            <a:r>
              <a:rPr lang="ru">
                <a:solidFill>
                  <a:srgbClr val="1A078B"/>
                </a:solidFill>
                <a:latin typeface="Times New Roman"/>
                <a:ea typeface="Times New Roman"/>
                <a:cs typeface="Times New Roman"/>
                <a:sym typeface="Times New Roman"/>
              </a:rPr>
              <a:t>5. «Білім беруді модернизациялау кезеңінде ұстаздардың ғылыми ізденіс, зерттеулік құзыреттілігін қалыптастырудағы атаулы зертхананың рөлі» // «Мұғалімнің инновациялық қызметі, іс-әрекеті – әлемдік білім беру кеңістігіне енудің кепілі» РҒПК, Өскемен, 2010.</a:t>
            </a:r>
            <a:endParaRPr>
              <a:solidFill>
                <a:srgbClr val="1A078B"/>
              </a:solidFill>
              <a:latin typeface="Times New Roman"/>
              <a:ea typeface="Times New Roman"/>
              <a:cs typeface="Times New Roman"/>
              <a:sym typeface="Times New Roman"/>
            </a:endParaRPr>
          </a:p>
          <a:p>
            <a:pPr indent="0" lvl="0" marL="0" rtl="0" algn="ctr">
              <a:spcBef>
                <a:spcPts val="496"/>
              </a:spcBef>
              <a:spcAft>
                <a:spcPts val="0"/>
              </a:spcAft>
              <a:buClr>
                <a:srgbClr val="888888"/>
              </a:buClr>
              <a:buSzPct val="114285"/>
              <a:buNone/>
            </a:pPr>
            <a:r>
              <a:t/>
            </a:r>
            <a:endParaRPr>
              <a:latin typeface="Times New Roman"/>
              <a:ea typeface="Times New Roman"/>
              <a:cs typeface="Times New Roman"/>
              <a:sym typeface="Times New Roman"/>
            </a:endParaRPr>
          </a:p>
        </p:txBody>
      </p:sp>
      <p:sp>
        <p:nvSpPr>
          <p:cNvPr descr="Number 75 High Resolution Stock Photography and Images - Alamy" id="213" name="Google Shape;213;p31"/>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214" name="Google Shape;214;p31"/>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31"/>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2"/>
          <p:cNvSpPr txBox="1"/>
          <p:nvPr>
            <p:ph idx="1" type="subTitle"/>
          </p:nvPr>
        </p:nvSpPr>
        <p:spPr>
          <a:xfrm>
            <a:off x="612775" y="260838"/>
            <a:ext cx="7704900" cy="46611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spcBef>
                <a:spcPts val="0"/>
              </a:spcBef>
              <a:spcAft>
                <a:spcPts val="0"/>
              </a:spcAft>
              <a:buClr>
                <a:srgbClr val="1A078B"/>
              </a:buClr>
              <a:buSzPct val="100000"/>
              <a:buNone/>
            </a:pPr>
            <a:r>
              <a:rPr lang="ru" sz="3000">
                <a:solidFill>
                  <a:srgbClr val="1A078B"/>
                </a:solidFill>
                <a:latin typeface="Times New Roman"/>
                <a:ea typeface="Times New Roman"/>
                <a:cs typeface="Times New Roman"/>
                <a:sym typeface="Times New Roman"/>
              </a:rPr>
              <a:t>«Әдебиет пәнінің әр сабағын адам бойындағы асқар арман, әдемі сенім, әсемдік пен сұлулыққа құштарлық тәрізді ең </a:t>
            </a:r>
            <a:r>
              <a:rPr lang="ru" sz="3000">
                <a:solidFill>
                  <a:srgbClr val="FF0000"/>
                </a:solidFill>
                <a:latin typeface="Times New Roman"/>
                <a:ea typeface="Times New Roman"/>
                <a:cs typeface="Times New Roman"/>
                <a:sym typeface="Times New Roman"/>
              </a:rPr>
              <a:t>мөлдір сезімдер мен кісілік қасиеттер туралы сырласу</a:t>
            </a:r>
            <a:r>
              <a:rPr lang="ru" sz="3000">
                <a:solidFill>
                  <a:srgbClr val="1A078B"/>
                </a:solidFill>
                <a:latin typeface="Times New Roman"/>
                <a:ea typeface="Times New Roman"/>
                <a:cs typeface="Times New Roman"/>
                <a:sym typeface="Times New Roman"/>
              </a:rPr>
              <a:t> сабағы десек те болады. </a:t>
            </a:r>
            <a:endParaRPr/>
          </a:p>
          <a:p>
            <a:pPr indent="0" lvl="0" marL="0" rtl="0" algn="just">
              <a:spcBef>
                <a:spcPts val="600"/>
              </a:spcBef>
              <a:spcAft>
                <a:spcPts val="0"/>
              </a:spcAft>
              <a:buClr>
                <a:srgbClr val="1A078B"/>
              </a:buClr>
              <a:buSzPct val="100000"/>
              <a:buNone/>
            </a:pPr>
            <a:r>
              <a:rPr lang="ru" sz="3000">
                <a:solidFill>
                  <a:srgbClr val="1A078B"/>
                </a:solidFill>
                <a:latin typeface="Times New Roman"/>
                <a:ea typeface="Times New Roman"/>
                <a:cs typeface="Times New Roman"/>
                <a:sym typeface="Times New Roman"/>
              </a:rPr>
              <a:t>Әдебиет арқылы жас өспірімдер алдында елеміздің тарихы, оның ғасырлар қойнауында қалған сөз сандығы ашылады, солар арқылы халық арманы, қиялы, </a:t>
            </a:r>
            <a:r>
              <a:rPr lang="ru" sz="3000">
                <a:solidFill>
                  <a:srgbClr val="FF0000"/>
                </a:solidFill>
                <a:latin typeface="Times New Roman"/>
                <a:ea typeface="Times New Roman"/>
                <a:cs typeface="Times New Roman"/>
                <a:sym typeface="Times New Roman"/>
              </a:rPr>
              <a:t>болашақтан күтер үміті, ақ сенімі</a:t>
            </a:r>
            <a:r>
              <a:rPr lang="ru" sz="3000">
                <a:solidFill>
                  <a:srgbClr val="1A078B"/>
                </a:solidFill>
                <a:latin typeface="Times New Roman"/>
                <a:ea typeface="Times New Roman"/>
                <a:cs typeface="Times New Roman"/>
                <a:sym typeface="Times New Roman"/>
              </a:rPr>
              <a:t> көрінеді». </a:t>
            </a:r>
            <a:endParaRPr/>
          </a:p>
          <a:p>
            <a:pPr indent="0" lvl="0" marL="0" rtl="0" algn="just">
              <a:spcBef>
                <a:spcPts val="660"/>
              </a:spcBef>
              <a:spcAft>
                <a:spcPts val="0"/>
              </a:spcAft>
              <a:buClr>
                <a:srgbClr val="1A078B"/>
              </a:buClr>
              <a:buSzPct val="100000"/>
              <a:buNone/>
            </a:pPr>
            <a:r>
              <a:rPr lang="ru" sz="3300">
                <a:solidFill>
                  <a:srgbClr val="1A078B"/>
                </a:solidFill>
                <a:latin typeface="Times New Roman"/>
                <a:ea typeface="Times New Roman"/>
                <a:cs typeface="Times New Roman"/>
                <a:sym typeface="Times New Roman"/>
              </a:rPr>
              <a:t>        </a:t>
            </a:r>
            <a:r>
              <a:rPr lang="ru" sz="2400">
                <a:solidFill>
                  <a:srgbClr val="1A078B"/>
                </a:solidFill>
                <a:latin typeface="Times New Roman"/>
                <a:ea typeface="Times New Roman"/>
                <a:cs typeface="Times New Roman"/>
                <a:sym typeface="Times New Roman"/>
              </a:rPr>
              <a:t>Бітібаева Қ.О. Қазақ әдебиетін тереңдетіп оқытудың инновациялық әдістемесі мен технологиясы. 5-11 сынып мұғалімдеріне арналған әдістемелік құрал.-Алматы, 2012.</a:t>
            </a:r>
            <a:endParaRPr sz="2400">
              <a:solidFill>
                <a:srgbClr val="1A078B"/>
              </a:solidFill>
              <a:latin typeface="Times New Roman"/>
              <a:ea typeface="Times New Roman"/>
              <a:cs typeface="Times New Roman"/>
              <a:sym typeface="Times New Roman"/>
            </a:endParaRPr>
          </a:p>
        </p:txBody>
      </p:sp>
      <p:sp>
        <p:nvSpPr>
          <p:cNvPr descr="Number 75 High Resolution Stock Photography and Images - Alamy" id="221" name="Google Shape;221;p32"/>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222" name="Google Shape;222;p32"/>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32"/>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 type="subTitle"/>
          </p:nvPr>
        </p:nvSpPr>
        <p:spPr>
          <a:xfrm>
            <a:off x="460375" y="512617"/>
            <a:ext cx="8288100" cy="41655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ctr">
              <a:spcBef>
                <a:spcPts val="0"/>
              </a:spcBef>
              <a:spcAft>
                <a:spcPts val="0"/>
              </a:spcAft>
              <a:buClr>
                <a:srgbClr val="1A078B"/>
              </a:buClr>
              <a:buSzPct val="100000"/>
              <a:buNone/>
            </a:pPr>
            <a:r>
              <a:rPr lang="ru" sz="3300">
                <a:solidFill>
                  <a:srgbClr val="1A078B"/>
                </a:solidFill>
                <a:latin typeface="Times New Roman"/>
                <a:ea typeface="Times New Roman"/>
                <a:cs typeface="Times New Roman"/>
                <a:sym typeface="Times New Roman"/>
              </a:rPr>
              <a:t>«Қ. Бітібаева инноватор ретінде</a:t>
            </a:r>
            <a:endParaRPr/>
          </a:p>
          <a:p>
            <a:pPr indent="0" lvl="0" marL="0" rtl="0" algn="ctr">
              <a:spcBef>
                <a:spcPts val="610"/>
              </a:spcBef>
              <a:spcAft>
                <a:spcPts val="0"/>
              </a:spcAft>
              <a:buClr>
                <a:srgbClr val="366092"/>
              </a:buClr>
              <a:buSzPct val="100000"/>
              <a:buNone/>
            </a:pPr>
            <a:r>
              <a:rPr lang="ru" sz="3300">
                <a:solidFill>
                  <a:srgbClr val="366092"/>
                </a:solidFill>
                <a:latin typeface="Times New Roman"/>
                <a:ea typeface="Times New Roman"/>
                <a:cs typeface="Times New Roman"/>
                <a:sym typeface="Times New Roman"/>
              </a:rPr>
              <a:t> </a:t>
            </a:r>
            <a:r>
              <a:rPr b="1" lang="ru" sz="3300">
                <a:solidFill>
                  <a:srgbClr val="FF0000"/>
                </a:solidFill>
                <a:latin typeface="Times New Roman"/>
                <a:ea typeface="Times New Roman"/>
                <a:cs typeface="Times New Roman"/>
                <a:sym typeface="Times New Roman"/>
              </a:rPr>
              <a:t>БОЛАШАҚ ҰСТАЗ БЕЙНЕСІН </a:t>
            </a:r>
            <a:endParaRPr/>
          </a:p>
          <a:p>
            <a:pPr indent="0" lvl="0" marL="0" rtl="0" algn="ctr">
              <a:spcBef>
                <a:spcPts val="610"/>
              </a:spcBef>
              <a:spcAft>
                <a:spcPts val="0"/>
              </a:spcAft>
              <a:buClr>
                <a:srgbClr val="1A078B"/>
              </a:buClr>
              <a:buSzPct val="100000"/>
              <a:buNone/>
            </a:pPr>
            <a:r>
              <a:rPr lang="ru" sz="3300">
                <a:solidFill>
                  <a:srgbClr val="1A078B"/>
                </a:solidFill>
                <a:latin typeface="Times New Roman"/>
                <a:ea typeface="Times New Roman"/>
                <a:cs typeface="Times New Roman"/>
                <a:sym typeface="Times New Roman"/>
              </a:rPr>
              <a:t>бейнелейді. </a:t>
            </a:r>
            <a:endParaRPr/>
          </a:p>
          <a:p>
            <a:pPr indent="0" lvl="0" marL="0" rtl="0" algn="ctr">
              <a:spcBef>
                <a:spcPts val="610"/>
              </a:spcBef>
              <a:spcAft>
                <a:spcPts val="0"/>
              </a:spcAft>
              <a:buClr>
                <a:srgbClr val="1A078B"/>
              </a:buClr>
              <a:buSzPct val="100000"/>
              <a:buNone/>
            </a:pPr>
            <a:r>
              <a:rPr lang="ru" sz="3300">
                <a:solidFill>
                  <a:srgbClr val="1A078B"/>
                </a:solidFill>
                <a:latin typeface="Times New Roman"/>
                <a:ea typeface="Times New Roman"/>
                <a:cs typeface="Times New Roman"/>
                <a:sym typeface="Times New Roman"/>
              </a:rPr>
              <a:t>Себебі, шығармашыл тұлға еңбектерінде жүргізілген зерттеулер оның пәлсафалық тұжырымдамасының жалпы педагогикалық деңгейден әлдеқайда жоғары тұрғандығын анықтайды».</a:t>
            </a:r>
            <a:endParaRPr/>
          </a:p>
          <a:p>
            <a:pPr indent="0" lvl="0" marL="0" rtl="0" algn="ctr">
              <a:spcBef>
                <a:spcPts val="518"/>
              </a:spcBef>
              <a:spcAft>
                <a:spcPts val="0"/>
              </a:spcAft>
              <a:buClr>
                <a:srgbClr val="888888"/>
              </a:buClr>
              <a:buSzPct val="100000"/>
              <a:buNone/>
            </a:pPr>
            <a:r>
              <a:t/>
            </a:r>
            <a:endParaRPr sz="2800">
              <a:solidFill>
                <a:srgbClr val="1A078B"/>
              </a:solidFill>
              <a:latin typeface="Times New Roman"/>
              <a:ea typeface="Times New Roman"/>
              <a:cs typeface="Times New Roman"/>
              <a:sym typeface="Times New Roman"/>
            </a:endParaRPr>
          </a:p>
          <a:p>
            <a:pPr indent="0" lvl="0" marL="0" rtl="0" algn="ctr">
              <a:spcBef>
                <a:spcPts val="518"/>
              </a:spcBef>
              <a:spcAft>
                <a:spcPts val="0"/>
              </a:spcAft>
              <a:buClr>
                <a:srgbClr val="1A078B"/>
              </a:buClr>
              <a:buSzPct val="100000"/>
              <a:buNone/>
            </a:pPr>
            <a:r>
              <a:rPr lang="ru" sz="2800">
                <a:solidFill>
                  <a:srgbClr val="1A078B"/>
                </a:solidFill>
                <a:latin typeface="Times New Roman"/>
                <a:ea typeface="Times New Roman"/>
                <a:cs typeface="Times New Roman"/>
                <a:sym typeface="Times New Roman"/>
              </a:rPr>
              <a:t>Әбішева С., Құдайбергенова Г., Баймұхан Б. Қазақтың Қанипасы. - Астана:  Астана полиграфия, 2004. </a:t>
            </a:r>
            <a:endParaRPr sz="2800">
              <a:solidFill>
                <a:srgbClr val="1A078B"/>
              </a:solidFill>
              <a:latin typeface="Times New Roman"/>
              <a:ea typeface="Times New Roman"/>
              <a:cs typeface="Times New Roman"/>
              <a:sym typeface="Times New Roman"/>
            </a:endParaRPr>
          </a:p>
        </p:txBody>
      </p:sp>
      <p:sp>
        <p:nvSpPr>
          <p:cNvPr descr="Number 75 High Resolution Stock Photography and Images - Alamy" id="70" name="Google Shape;70;p15"/>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71" name="Google Shape;71;p15"/>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 name="Google Shape;72;p15"/>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txBox="1"/>
          <p:nvPr>
            <p:ph idx="1" type="body"/>
          </p:nvPr>
        </p:nvSpPr>
        <p:spPr>
          <a:xfrm>
            <a:off x="457200" y="1275606"/>
            <a:ext cx="8229600" cy="33189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002060"/>
              </a:buClr>
              <a:buSzPts val="3200"/>
              <a:buNone/>
            </a:pPr>
            <a:r>
              <a:rPr b="1" lang="ru" sz="3000">
                <a:solidFill>
                  <a:srgbClr val="002060"/>
                </a:solidFill>
                <a:latin typeface="Times New Roman"/>
                <a:ea typeface="Times New Roman"/>
                <a:cs typeface="Times New Roman"/>
                <a:sym typeface="Times New Roman"/>
              </a:rPr>
              <a:t>Қазақ тілі мен әдебиетін</a:t>
            </a:r>
            <a:endParaRPr sz="3000"/>
          </a:p>
          <a:p>
            <a:pPr indent="0" lvl="0" marL="0" rtl="0" algn="ctr">
              <a:spcBef>
                <a:spcPts val="640"/>
              </a:spcBef>
              <a:spcAft>
                <a:spcPts val="0"/>
              </a:spcAft>
              <a:buClr>
                <a:schemeClr val="dk1"/>
              </a:buClr>
              <a:buSzPts val="3200"/>
              <a:buNone/>
            </a:pPr>
            <a:r>
              <a:t/>
            </a:r>
            <a:endParaRPr b="1" sz="3000">
              <a:solidFill>
                <a:srgbClr val="FF0000"/>
              </a:solidFill>
              <a:latin typeface="Times New Roman"/>
              <a:ea typeface="Times New Roman"/>
              <a:cs typeface="Times New Roman"/>
              <a:sym typeface="Times New Roman"/>
            </a:endParaRPr>
          </a:p>
          <a:p>
            <a:pPr indent="0" lvl="0" marL="0" rtl="0" algn="ctr">
              <a:spcBef>
                <a:spcPts val="640"/>
              </a:spcBef>
              <a:spcAft>
                <a:spcPts val="0"/>
              </a:spcAft>
              <a:buClr>
                <a:srgbClr val="FF0000"/>
              </a:buClr>
              <a:buSzPts val="3200"/>
              <a:buNone/>
            </a:pPr>
            <a:r>
              <a:rPr b="1" lang="ru" sz="3000">
                <a:solidFill>
                  <a:srgbClr val="FF0000"/>
                </a:solidFill>
                <a:latin typeface="Times New Roman"/>
                <a:ea typeface="Times New Roman"/>
                <a:cs typeface="Times New Roman"/>
                <a:sym typeface="Times New Roman"/>
              </a:rPr>
              <a:t> ҚҰНДЫЛЫҚ БАҒДАРЛЫ </a:t>
            </a:r>
            <a:endParaRPr sz="3000"/>
          </a:p>
          <a:p>
            <a:pPr indent="0" lvl="0" marL="0" rtl="0" algn="ctr">
              <a:spcBef>
                <a:spcPts val="640"/>
              </a:spcBef>
              <a:spcAft>
                <a:spcPts val="0"/>
              </a:spcAft>
              <a:buClr>
                <a:schemeClr val="dk1"/>
              </a:buClr>
              <a:buSzPts val="3200"/>
              <a:buNone/>
            </a:pPr>
            <a:r>
              <a:t/>
            </a:r>
            <a:endParaRPr b="1" sz="3000">
              <a:solidFill>
                <a:srgbClr val="FF0000"/>
              </a:solidFill>
              <a:latin typeface="Times New Roman"/>
              <a:ea typeface="Times New Roman"/>
              <a:cs typeface="Times New Roman"/>
              <a:sym typeface="Times New Roman"/>
            </a:endParaRPr>
          </a:p>
          <a:p>
            <a:pPr indent="0" lvl="0" marL="0" rtl="0" algn="ctr">
              <a:spcBef>
                <a:spcPts val="640"/>
              </a:spcBef>
              <a:spcAft>
                <a:spcPts val="1200"/>
              </a:spcAft>
              <a:buClr>
                <a:srgbClr val="002060"/>
              </a:buClr>
              <a:buSzPts val="3200"/>
              <a:buNone/>
            </a:pPr>
            <a:r>
              <a:rPr b="1" lang="ru" sz="3000">
                <a:solidFill>
                  <a:srgbClr val="002060"/>
                </a:solidFill>
                <a:latin typeface="Times New Roman"/>
                <a:ea typeface="Times New Roman"/>
                <a:cs typeface="Times New Roman"/>
                <a:sym typeface="Times New Roman"/>
              </a:rPr>
              <a:t>оқыту</a:t>
            </a: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4"/>
          <p:cNvSpPr txBox="1"/>
          <p:nvPr>
            <p:ph idx="1" type="subTitle"/>
          </p:nvPr>
        </p:nvSpPr>
        <p:spPr>
          <a:xfrm>
            <a:off x="612775" y="504583"/>
            <a:ext cx="8387100" cy="4497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1A078B"/>
              </a:buClr>
              <a:buSzPts val="2800"/>
              <a:buNone/>
            </a:pPr>
            <a:r>
              <a:rPr lang="ru" sz="2800">
                <a:solidFill>
                  <a:srgbClr val="1A078B"/>
                </a:solidFill>
                <a:latin typeface="Times New Roman"/>
                <a:ea typeface="Times New Roman"/>
                <a:cs typeface="Times New Roman"/>
                <a:sym typeface="Times New Roman"/>
              </a:rPr>
              <a:t> «Біздің бүгінгі күні алдымызға қоятын негізгі мақсатымыз – тілді қадірлеп, мәдениетті да­мыта білетін, біздің жолымызды ары қарай жал­ғастырып, жетілдіріп әкететін азаматтар дайындау. </a:t>
            </a:r>
            <a:endParaRPr/>
          </a:p>
          <a:p>
            <a:pPr indent="0" lvl="0" marL="0" rtl="0" algn="ctr">
              <a:spcBef>
                <a:spcPts val="560"/>
              </a:spcBef>
              <a:spcAft>
                <a:spcPts val="0"/>
              </a:spcAft>
              <a:buClr>
                <a:srgbClr val="1A078B"/>
              </a:buClr>
              <a:buSzPts val="2800"/>
              <a:buNone/>
            </a:pPr>
            <a:r>
              <a:rPr lang="ru" sz="2800">
                <a:solidFill>
                  <a:srgbClr val="1A078B"/>
                </a:solidFill>
                <a:latin typeface="Times New Roman"/>
                <a:ea typeface="Times New Roman"/>
                <a:cs typeface="Times New Roman"/>
                <a:sym typeface="Times New Roman"/>
              </a:rPr>
              <a:t>Ол үшін біз </a:t>
            </a:r>
            <a:r>
              <a:rPr b="1" lang="ru" sz="2800">
                <a:solidFill>
                  <a:srgbClr val="FF0000"/>
                </a:solidFill>
                <a:latin typeface="Times New Roman"/>
                <a:ea typeface="Times New Roman"/>
                <a:cs typeface="Times New Roman"/>
                <a:sym typeface="Times New Roman"/>
              </a:rPr>
              <a:t>тілімізді</a:t>
            </a:r>
            <a:r>
              <a:rPr b="1" lang="ru" sz="2800">
                <a:solidFill>
                  <a:srgbClr val="1A078B"/>
                </a:solidFill>
                <a:latin typeface="Times New Roman"/>
                <a:ea typeface="Times New Roman"/>
                <a:cs typeface="Times New Roman"/>
                <a:sym typeface="Times New Roman"/>
              </a:rPr>
              <a:t> - </a:t>
            </a:r>
            <a:r>
              <a:rPr b="1" lang="ru" sz="2800">
                <a:solidFill>
                  <a:srgbClr val="FF0000"/>
                </a:solidFill>
                <a:latin typeface="Times New Roman"/>
                <a:ea typeface="Times New Roman"/>
                <a:cs typeface="Times New Roman"/>
                <a:sym typeface="Times New Roman"/>
              </a:rPr>
              <a:t>ұлттық қазы­на</a:t>
            </a:r>
            <a:r>
              <a:rPr lang="ru" sz="2800">
                <a:solidFill>
                  <a:srgbClr val="1A078B"/>
                </a:solidFill>
                <a:latin typeface="Times New Roman"/>
                <a:ea typeface="Times New Roman"/>
                <a:cs typeface="Times New Roman"/>
                <a:sym typeface="Times New Roman"/>
              </a:rPr>
              <a:t>, </a:t>
            </a:r>
            <a:endParaRPr/>
          </a:p>
          <a:p>
            <a:pPr indent="0" lvl="0" marL="0" rtl="0" algn="ctr">
              <a:spcBef>
                <a:spcPts val="560"/>
              </a:spcBef>
              <a:spcAft>
                <a:spcPts val="0"/>
              </a:spcAft>
              <a:buClr>
                <a:srgbClr val="1A078B"/>
              </a:buClr>
              <a:buSzPts val="2800"/>
              <a:buNone/>
            </a:pPr>
            <a:r>
              <a:rPr lang="ru" sz="2800">
                <a:solidFill>
                  <a:srgbClr val="1A078B"/>
                </a:solidFill>
                <a:latin typeface="Times New Roman"/>
                <a:ea typeface="Times New Roman"/>
                <a:cs typeface="Times New Roman"/>
                <a:sym typeface="Times New Roman"/>
              </a:rPr>
              <a:t>ал </a:t>
            </a:r>
            <a:r>
              <a:rPr b="1" lang="ru" sz="2800">
                <a:solidFill>
                  <a:srgbClr val="FF0000"/>
                </a:solidFill>
                <a:latin typeface="Times New Roman"/>
                <a:ea typeface="Times New Roman"/>
                <a:cs typeface="Times New Roman"/>
                <a:sym typeface="Times New Roman"/>
              </a:rPr>
              <a:t>әдебиетімізді – өнер </a:t>
            </a:r>
            <a:r>
              <a:rPr lang="ru" sz="2800">
                <a:solidFill>
                  <a:srgbClr val="1A078B"/>
                </a:solidFill>
                <a:latin typeface="Times New Roman"/>
                <a:ea typeface="Times New Roman"/>
                <a:cs typeface="Times New Roman"/>
                <a:sym typeface="Times New Roman"/>
              </a:rPr>
              <a:t>деп оқытуымыз қажет». </a:t>
            </a:r>
            <a:endParaRPr/>
          </a:p>
          <a:p>
            <a:pPr indent="0" lvl="0" marL="0" rtl="0" algn="ctr">
              <a:spcBef>
                <a:spcPts val="480"/>
              </a:spcBef>
              <a:spcAft>
                <a:spcPts val="0"/>
              </a:spcAft>
              <a:buClr>
                <a:srgbClr val="888888"/>
              </a:buClr>
              <a:buSzPts val="2400"/>
              <a:buNone/>
            </a:pPr>
            <a:r>
              <a:t/>
            </a:r>
            <a:endParaRPr sz="2400">
              <a:solidFill>
                <a:srgbClr val="1A078B"/>
              </a:solidFill>
              <a:latin typeface="Times New Roman"/>
              <a:ea typeface="Times New Roman"/>
              <a:cs typeface="Times New Roman"/>
              <a:sym typeface="Times New Roman"/>
            </a:endParaRPr>
          </a:p>
          <a:p>
            <a:pPr indent="0" lvl="0" marL="0" rtl="0" algn="ctr">
              <a:spcBef>
                <a:spcPts val="480"/>
              </a:spcBef>
              <a:spcAft>
                <a:spcPts val="0"/>
              </a:spcAft>
              <a:buClr>
                <a:srgbClr val="1A078B"/>
              </a:buClr>
              <a:buSzPts val="2400"/>
              <a:buNone/>
            </a:pPr>
            <a:r>
              <a:rPr lang="ru" sz="2400">
                <a:solidFill>
                  <a:srgbClr val="1A078B"/>
                </a:solidFill>
                <a:latin typeface="Times New Roman"/>
                <a:ea typeface="Times New Roman"/>
                <a:cs typeface="Times New Roman"/>
                <a:sym typeface="Times New Roman"/>
              </a:rPr>
              <a:t>Бітібаева  Қ.О. Әдебиетті тереңдетіп оқыту. Оқулық. -  Алматы:  Мектеп, 2003. </a:t>
            </a:r>
            <a:endParaRPr sz="2400">
              <a:solidFill>
                <a:srgbClr val="1A078B"/>
              </a:solidFill>
              <a:latin typeface="Times New Roman"/>
              <a:ea typeface="Times New Roman"/>
              <a:cs typeface="Times New Roman"/>
              <a:sym typeface="Times New Roman"/>
            </a:endParaRPr>
          </a:p>
        </p:txBody>
      </p:sp>
      <p:sp>
        <p:nvSpPr>
          <p:cNvPr descr="Number 75 High Resolution Stock Photography and Images - Alamy" id="234" name="Google Shape;234;p34"/>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235" name="Google Shape;235;p34"/>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34"/>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pSp>
        <p:nvGrpSpPr>
          <p:cNvPr id="241" name="Google Shape;241;p35"/>
          <p:cNvGrpSpPr/>
          <p:nvPr/>
        </p:nvGrpSpPr>
        <p:grpSpPr>
          <a:xfrm>
            <a:off x="949234" y="576125"/>
            <a:ext cx="7327763" cy="3994020"/>
            <a:chOff x="824916" y="3478"/>
            <a:chExt cx="5622900" cy="4961516"/>
          </a:xfrm>
        </p:grpSpPr>
        <p:sp>
          <p:nvSpPr>
            <p:cNvPr id="242" name="Google Shape;242;p35"/>
            <p:cNvSpPr/>
            <p:nvPr/>
          </p:nvSpPr>
          <p:spPr>
            <a:xfrm>
              <a:off x="5012685" y="2933079"/>
              <a:ext cx="91500" cy="285900"/>
            </a:xfrm>
            <a:custGeom>
              <a:rect b="b" l="l" r="r" t="t"/>
              <a:pathLst>
                <a:path extrusionOk="0" h="120000" w="120000">
                  <a:moveTo>
                    <a:pt x="60000" y="0"/>
                  </a:moveTo>
                  <a:lnTo>
                    <a:pt x="60000" y="120000"/>
                  </a:lnTo>
                </a:path>
              </a:pathLst>
            </a:custGeom>
            <a:noFill/>
            <a:ln cap="flat" cmpd="sng" w="25400">
              <a:solidFill>
                <a:srgbClr val="4674AA"/>
              </a:solidFill>
              <a:prstDash val="solid"/>
              <a:round/>
              <a:headEnd len="sm" w="sm" type="none"/>
              <a:tailEnd len="sm" w="sm" type="none"/>
            </a:ln>
          </p:spPr>
        </p:sp>
        <p:sp>
          <p:nvSpPr>
            <p:cNvPr id="243" name="Google Shape;243;p35"/>
            <p:cNvSpPr/>
            <p:nvPr/>
          </p:nvSpPr>
          <p:spPr>
            <a:xfrm>
              <a:off x="3581804" y="1096387"/>
              <a:ext cx="1476600" cy="285900"/>
            </a:xfrm>
            <a:custGeom>
              <a:rect b="b" l="l" r="r" t="t"/>
              <a:pathLst>
                <a:path extrusionOk="0" h="120000" w="120000">
                  <a:moveTo>
                    <a:pt x="0" y="0"/>
                  </a:moveTo>
                  <a:lnTo>
                    <a:pt x="0" y="81777"/>
                  </a:lnTo>
                  <a:lnTo>
                    <a:pt x="120000" y="81777"/>
                  </a:lnTo>
                  <a:lnTo>
                    <a:pt x="120000" y="120000"/>
                  </a:lnTo>
                </a:path>
              </a:pathLst>
            </a:custGeom>
            <a:noFill/>
            <a:ln cap="flat" cmpd="sng" w="25400">
              <a:solidFill>
                <a:srgbClr val="3B6495"/>
              </a:solidFill>
              <a:prstDash val="solid"/>
              <a:round/>
              <a:headEnd len="sm" w="sm" type="none"/>
              <a:tailEnd len="sm" w="sm" type="none"/>
            </a:ln>
          </p:spPr>
        </p:sp>
        <p:sp>
          <p:nvSpPr>
            <p:cNvPr id="244" name="Google Shape;244;p35"/>
            <p:cNvSpPr/>
            <p:nvPr/>
          </p:nvSpPr>
          <p:spPr>
            <a:xfrm>
              <a:off x="2146598" y="2921527"/>
              <a:ext cx="91500" cy="285900"/>
            </a:xfrm>
            <a:custGeom>
              <a:rect b="b" l="l" r="r" t="t"/>
              <a:pathLst>
                <a:path extrusionOk="0" h="120000" w="120000">
                  <a:moveTo>
                    <a:pt x="60000" y="0"/>
                  </a:moveTo>
                  <a:lnTo>
                    <a:pt x="60000" y="120000"/>
                  </a:lnTo>
                </a:path>
              </a:pathLst>
            </a:custGeom>
            <a:noFill/>
            <a:ln cap="flat" cmpd="sng" w="25400">
              <a:solidFill>
                <a:srgbClr val="4674AA"/>
              </a:solidFill>
              <a:prstDash val="solid"/>
              <a:round/>
              <a:headEnd len="sm" w="sm" type="none"/>
              <a:tailEnd len="sm" w="sm" type="none"/>
            </a:ln>
          </p:spPr>
        </p:sp>
        <p:sp>
          <p:nvSpPr>
            <p:cNvPr id="245" name="Google Shape;245;p35"/>
            <p:cNvSpPr/>
            <p:nvPr/>
          </p:nvSpPr>
          <p:spPr>
            <a:xfrm>
              <a:off x="2192318" y="1096387"/>
              <a:ext cx="1389600" cy="285900"/>
            </a:xfrm>
            <a:custGeom>
              <a:rect b="b" l="l" r="r" t="t"/>
              <a:pathLst>
                <a:path extrusionOk="0" h="120000" w="120000">
                  <a:moveTo>
                    <a:pt x="120000" y="0"/>
                  </a:moveTo>
                  <a:lnTo>
                    <a:pt x="120000" y="81777"/>
                  </a:lnTo>
                  <a:lnTo>
                    <a:pt x="0" y="81777"/>
                  </a:lnTo>
                  <a:lnTo>
                    <a:pt x="0" y="120000"/>
                  </a:lnTo>
                </a:path>
              </a:pathLst>
            </a:custGeom>
            <a:noFill/>
            <a:ln cap="flat" cmpd="sng" w="25400">
              <a:solidFill>
                <a:srgbClr val="3B6495"/>
              </a:solidFill>
              <a:prstDash val="solid"/>
              <a:round/>
              <a:headEnd len="sm" w="sm" type="none"/>
              <a:tailEnd len="sm" w="sm" type="none"/>
            </a:ln>
          </p:spPr>
        </p:sp>
        <p:sp>
          <p:nvSpPr>
            <p:cNvPr id="246" name="Google Shape;246;p35"/>
            <p:cNvSpPr/>
            <p:nvPr/>
          </p:nvSpPr>
          <p:spPr>
            <a:xfrm>
              <a:off x="2301345" y="3478"/>
              <a:ext cx="2560800" cy="109290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5"/>
            <p:cNvSpPr/>
            <p:nvPr/>
          </p:nvSpPr>
          <p:spPr>
            <a:xfrm>
              <a:off x="2410543" y="107216"/>
              <a:ext cx="2560800" cy="1092900"/>
            </a:xfrm>
            <a:prstGeom prst="roundRect">
              <a:avLst>
                <a:gd fmla="val 10000" name="adj"/>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5"/>
            <p:cNvSpPr txBox="1"/>
            <p:nvPr/>
          </p:nvSpPr>
          <p:spPr>
            <a:xfrm>
              <a:off x="2442553" y="139226"/>
              <a:ext cx="2496900" cy="10290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FF0000"/>
                </a:buClr>
                <a:buSzPts val="2000"/>
                <a:buFont typeface="Times New Roman"/>
                <a:buNone/>
              </a:pPr>
              <a:r>
                <a:rPr b="1" lang="ru" sz="2000">
                  <a:solidFill>
                    <a:srgbClr val="FF0000"/>
                  </a:solidFill>
                  <a:latin typeface="Times New Roman"/>
                  <a:ea typeface="Times New Roman"/>
                  <a:cs typeface="Times New Roman"/>
                  <a:sym typeface="Times New Roman"/>
                </a:rPr>
                <a:t>СӨЗ ӨНЕРІНІҢ ҒЫЛЫМЫ </a:t>
              </a:r>
              <a:endParaRPr/>
            </a:p>
          </p:txBody>
        </p:sp>
        <p:sp>
          <p:nvSpPr>
            <p:cNvPr id="249" name="Google Shape;249;p35"/>
            <p:cNvSpPr/>
            <p:nvPr/>
          </p:nvSpPr>
          <p:spPr>
            <a:xfrm>
              <a:off x="824916" y="1382214"/>
              <a:ext cx="2734800" cy="153930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5"/>
            <p:cNvSpPr/>
            <p:nvPr/>
          </p:nvSpPr>
          <p:spPr>
            <a:xfrm>
              <a:off x="934115" y="1485953"/>
              <a:ext cx="2734800" cy="1539300"/>
            </a:xfrm>
            <a:prstGeom prst="roundRect">
              <a:avLst>
                <a:gd fmla="val 10000" name="adj"/>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5"/>
            <p:cNvSpPr txBox="1"/>
            <p:nvPr/>
          </p:nvSpPr>
          <p:spPr>
            <a:xfrm>
              <a:off x="979200" y="1531038"/>
              <a:ext cx="2644500" cy="14490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F243E"/>
                </a:buClr>
                <a:buSzPts val="2000"/>
                <a:buFont typeface="Times New Roman"/>
                <a:buNone/>
              </a:pPr>
              <a:r>
                <a:rPr lang="ru" sz="2000">
                  <a:solidFill>
                    <a:srgbClr val="0F243E"/>
                  </a:solidFill>
                  <a:latin typeface="Times New Roman"/>
                  <a:ea typeface="Times New Roman"/>
                  <a:cs typeface="Times New Roman"/>
                  <a:sym typeface="Times New Roman"/>
                </a:rPr>
                <a:t>1) шығарманың тілінің ғылымы</a:t>
              </a:r>
              <a:endParaRPr/>
            </a:p>
            <a:p>
              <a:pPr indent="0" lvl="0" marL="0" marR="0" rtl="0" algn="ctr">
                <a:lnSpc>
                  <a:spcPct val="90000"/>
                </a:lnSpc>
                <a:spcBef>
                  <a:spcPts val="700"/>
                </a:spcBef>
                <a:spcAft>
                  <a:spcPts val="0"/>
                </a:spcAft>
                <a:buClr>
                  <a:srgbClr val="0F243E"/>
                </a:buClr>
                <a:buSzPts val="2000"/>
                <a:buFont typeface="Times New Roman"/>
                <a:buNone/>
              </a:pPr>
              <a:r>
                <a:rPr lang="ru" sz="2000">
                  <a:solidFill>
                    <a:srgbClr val="0F243E"/>
                  </a:solidFill>
                  <a:latin typeface="Times New Roman"/>
                  <a:ea typeface="Times New Roman"/>
                  <a:cs typeface="Times New Roman"/>
                  <a:sym typeface="Times New Roman"/>
                </a:rPr>
                <a:t>Тіл өңі жағынан тіл я лұғат қисыны </a:t>
              </a:r>
              <a:endParaRPr/>
            </a:p>
          </p:txBody>
        </p:sp>
        <p:sp>
          <p:nvSpPr>
            <p:cNvPr id="252" name="Google Shape;252;p35"/>
            <p:cNvSpPr/>
            <p:nvPr/>
          </p:nvSpPr>
          <p:spPr>
            <a:xfrm>
              <a:off x="925701" y="3207355"/>
              <a:ext cx="2533200" cy="165390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5"/>
            <p:cNvSpPr/>
            <p:nvPr/>
          </p:nvSpPr>
          <p:spPr>
            <a:xfrm>
              <a:off x="1034900" y="3311094"/>
              <a:ext cx="2533200" cy="1653900"/>
            </a:xfrm>
            <a:prstGeom prst="roundRect">
              <a:avLst>
                <a:gd fmla="val 10000" name="adj"/>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5"/>
            <p:cNvSpPr txBox="1"/>
            <p:nvPr/>
          </p:nvSpPr>
          <p:spPr>
            <a:xfrm>
              <a:off x="1083343" y="3359537"/>
              <a:ext cx="2436300" cy="15570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F243E"/>
                </a:buClr>
                <a:buSzPts val="2000"/>
                <a:buFont typeface="Times New Roman"/>
                <a:buNone/>
              </a:pPr>
              <a:r>
                <a:rPr lang="ru" sz="2000">
                  <a:solidFill>
                    <a:srgbClr val="0F243E"/>
                  </a:solidFill>
                  <a:latin typeface="Times New Roman"/>
                  <a:ea typeface="Times New Roman"/>
                  <a:cs typeface="Times New Roman"/>
                  <a:sym typeface="Times New Roman"/>
                </a:rPr>
                <a:t>Дыбыстардың, сөздердің, сөйлемдердің заңынан шығатын тіл өңінің жүйелерін танытады</a:t>
              </a:r>
              <a:endParaRPr/>
            </a:p>
          </p:txBody>
        </p:sp>
        <p:sp>
          <p:nvSpPr>
            <p:cNvPr id="255" name="Google Shape;255;p35"/>
            <p:cNvSpPr/>
            <p:nvPr/>
          </p:nvSpPr>
          <p:spPr>
            <a:xfrm>
              <a:off x="3778117" y="1382214"/>
              <a:ext cx="2560500" cy="155100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5"/>
            <p:cNvSpPr/>
            <p:nvPr/>
          </p:nvSpPr>
          <p:spPr>
            <a:xfrm>
              <a:off x="3887316" y="1485953"/>
              <a:ext cx="2560500" cy="1551000"/>
            </a:xfrm>
            <a:prstGeom prst="roundRect">
              <a:avLst>
                <a:gd fmla="val 10000" name="adj"/>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5"/>
            <p:cNvSpPr txBox="1"/>
            <p:nvPr/>
          </p:nvSpPr>
          <p:spPr>
            <a:xfrm>
              <a:off x="3932739" y="1531376"/>
              <a:ext cx="2469600" cy="14601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F243E"/>
                </a:buClr>
                <a:buSzPts val="2000"/>
                <a:buFont typeface="Times New Roman"/>
                <a:buNone/>
              </a:pPr>
              <a:r>
                <a:rPr lang="ru" sz="2000">
                  <a:solidFill>
                    <a:srgbClr val="0F243E"/>
                  </a:solidFill>
                  <a:latin typeface="Times New Roman"/>
                  <a:ea typeface="Times New Roman"/>
                  <a:cs typeface="Times New Roman"/>
                  <a:sym typeface="Times New Roman"/>
                </a:rPr>
                <a:t>2) шығарманың түрінің ғылымы</a:t>
              </a:r>
              <a:endParaRPr/>
            </a:p>
            <a:p>
              <a:pPr indent="0" lvl="0" marL="0" marR="0" rtl="0" algn="ctr">
                <a:lnSpc>
                  <a:spcPct val="90000"/>
                </a:lnSpc>
                <a:spcBef>
                  <a:spcPts val="700"/>
                </a:spcBef>
                <a:spcAft>
                  <a:spcPts val="0"/>
                </a:spcAft>
                <a:buClr>
                  <a:srgbClr val="0F243E"/>
                </a:buClr>
                <a:buSzPts val="2000"/>
                <a:buFont typeface="Times New Roman"/>
                <a:buNone/>
              </a:pPr>
              <a:r>
                <a:rPr lang="ru" sz="2000">
                  <a:solidFill>
                    <a:srgbClr val="0F243E"/>
                  </a:solidFill>
                  <a:latin typeface="Times New Roman"/>
                  <a:ea typeface="Times New Roman"/>
                  <a:cs typeface="Times New Roman"/>
                  <a:sym typeface="Times New Roman"/>
                </a:rPr>
                <a:t>Мазмұн жағынан қара сөз жүйесі, дарынды сөз жүйесі</a:t>
              </a:r>
              <a:endParaRPr/>
            </a:p>
          </p:txBody>
        </p:sp>
        <p:sp>
          <p:nvSpPr>
            <p:cNvPr id="258" name="Google Shape;258;p35"/>
            <p:cNvSpPr/>
            <p:nvPr/>
          </p:nvSpPr>
          <p:spPr>
            <a:xfrm>
              <a:off x="3778117" y="3218907"/>
              <a:ext cx="2560500" cy="163590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5"/>
            <p:cNvSpPr/>
            <p:nvPr/>
          </p:nvSpPr>
          <p:spPr>
            <a:xfrm>
              <a:off x="3887316" y="3322645"/>
              <a:ext cx="2560500" cy="1635900"/>
            </a:xfrm>
            <a:prstGeom prst="roundRect">
              <a:avLst>
                <a:gd fmla="val 10000" name="adj"/>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5"/>
            <p:cNvSpPr txBox="1"/>
            <p:nvPr/>
          </p:nvSpPr>
          <p:spPr>
            <a:xfrm>
              <a:off x="3935227" y="3370556"/>
              <a:ext cx="2464800" cy="15399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F243E"/>
                </a:buClr>
                <a:buSzPts val="2000"/>
                <a:buFont typeface="Times New Roman"/>
                <a:buNone/>
              </a:pPr>
              <a:r>
                <a:rPr lang="ru" sz="2000">
                  <a:solidFill>
                    <a:srgbClr val="0F243E"/>
                  </a:solidFill>
                  <a:latin typeface="Times New Roman"/>
                  <a:ea typeface="Times New Roman"/>
                  <a:cs typeface="Times New Roman"/>
                  <a:sym typeface="Times New Roman"/>
                </a:rPr>
                <a:t>Сөз өнерінен шыққан нәрселердің мазмұн жағының жүйелерін танытады</a:t>
              </a:r>
              <a:endParaRPr/>
            </a:p>
          </p:txBody>
        </p:sp>
      </p:grpSp>
      <p:sp>
        <p:nvSpPr>
          <p:cNvPr id="261" name="Google Shape;261;p35"/>
          <p:cNvSpPr txBox="1"/>
          <p:nvPr/>
        </p:nvSpPr>
        <p:spPr>
          <a:xfrm>
            <a:off x="3923928" y="4569972"/>
            <a:ext cx="47148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ru" sz="2000">
                <a:solidFill>
                  <a:srgbClr val="FF0000"/>
                </a:solidFill>
                <a:latin typeface="Times New Roman"/>
                <a:ea typeface="Times New Roman"/>
                <a:cs typeface="Times New Roman"/>
                <a:sym typeface="Times New Roman"/>
              </a:rPr>
              <a:t>А. Байтұрсынұлы. Әдебиет танытқыш</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6"/>
          <p:cNvSpPr txBox="1"/>
          <p:nvPr>
            <p:ph idx="1" type="subTitle"/>
          </p:nvPr>
        </p:nvSpPr>
        <p:spPr>
          <a:xfrm>
            <a:off x="155575" y="566624"/>
            <a:ext cx="8448900" cy="44355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solidFill>
                <a:srgbClr val="366092"/>
              </a:solidFill>
              <a:latin typeface="Times New Roman"/>
              <a:ea typeface="Times New Roman"/>
              <a:cs typeface="Times New Roman"/>
              <a:sym typeface="Times New Roman"/>
            </a:endParaRPr>
          </a:p>
          <a:p>
            <a:pPr indent="0" lvl="0" marL="0" rtl="0" algn="ctr">
              <a:spcBef>
                <a:spcPts val="640"/>
              </a:spcBef>
              <a:spcAft>
                <a:spcPts val="0"/>
              </a:spcAft>
              <a:buClr>
                <a:srgbClr val="1A078B"/>
              </a:buClr>
              <a:buSzPts val="3200"/>
              <a:buNone/>
            </a:pPr>
            <a:r>
              <a:rPr b="1" lang="ru">
                <a:solidFill>
                  <a:srgbClr val="1A078B"/>
                </a:solidFill>
                <a:latin typeface="Times New Roman"/>
                <a:ea typeface="Times New Roman"/>
                <a:cs typeface="Times New Roman"/>
                <a:sym typeface="Times New Roman"/>
              </a:rPr>
              <a:t>ЕРІКТІ АДАМ </a:t>
            </a:r>
            <a:endParaRPr/>
          </a:p>
          <a:p>
            <a:pPr indent="0" lvl="0" marL="0" rtl="0" algn="ctr">
              <a:spcBef>
                <a:spcPts val="640"/>
              </a:spcBef>
              <a:spcAft>
                <a:spcPts val="0"/>
              </a:spcAft>
              <a:buClr>
                <a:srgbClr val="1A078B"/>
              </a:buClr>
              <a:buSzPts val="3200"/>
              <a:buNone/>
            </a:pPr>
            <a:r>
              <a:rPr lang="ru">
                <a:solidFill>
                  <a:srgbClr val="1A078B"/>
                </a:solidFill>
                <a:latin typeface="Times New Roman"/>
                <a:ea typeface="Times New Roman"/>
                <a:cs typeface="Times New Roman"/>
                <a:sym typeface="Times New Roman"/>
              </a:rPr>
              <a:t>еркін ойлай алатын, ойлаған ойын кез келген жерде, ортада айтып жеткізе алатын адам.</a:t>
            </a:r>
            <a:endParaRPr/>
          </a:p>
          <a:p>
            <a:pPr indent="0" lvl="0" marL="0" rtl="0" algn="ctr">
              <a:spcBef>
                <a:spcPts val="480"/>
              </a:spcBef>
              <a:spcAft>
                <a:spcPts val="0"/>
              </a:spcAft>
              <a:buClr>
                <a:srgbClr val="1A078B"/>
              </a:buClr>
              <a:buSzPts val="2400"/>
              <a:buNone/>
            </a:pPr>
            <a:r>
              <a:rPr lang="ru" sz="2400">
                <a:solidFill>
                  <a:srgbClr val="1A078B"/>
                </a:solidFill>
                <a:latin typeface="Times New Roman"/>
                <a:ea typeface="Times New Roman"/>
                <a:cs typeface="Times New Roman"/>
                <a:sym typeface="Times New Roman"/>
              </a:rPr>
              <a:t>*  *  *</a:t>
            </a:r>
            <a:endParaRPr/>
          </a:p>
          <a:p>
            <a:pPr indent="0" lvl="0" marL="0" rtl="0" algn="r">
              <a:spcBef>
                <a:spcPts val="640"/>
              </a:spcBef>
              <a:spcAft>
                <a:spcPts val="0"/>
              </a:spcAft>
              <a:buClr>
                <a:srgbClr val="1A078B"/>
              </a:buClr>
              <a:buSzPts val="3200"/>
              <a:buNone/>
            </a:pPr>
            <a:r>
              <a:rPr lang="ru">
                <a:solidFill>
                  <a:srgbClr val="1A078B"/>
                </a:solidFill>
                <a:latin typeface="Times New Roman"/>
                <a:ea typeface="Times New Roman"/>
                <a:cs typeface="Times New Roman"/>
                <a:sym typeface="Times New Roman"/>
              </a:rPr>
              <a:t>«Әбден жетілген адамдардың ғана жандары мәңгі өлмейді»</a:t>
            </a:r>
            <a:endParaRPr/>
          </a:p>
          <a:p>
            <a:pPr indent="0" lvl="0" marL="0" rtl="0" algn="r">
              <a:spcBef>
                <a:spcPts val="200"/>
              </a:spcBef>
              <a:spcAft>
                <a:spcPts val="0"/>
              </a:spcAft>
              <a:buClr>
                <a:srgbClr val="888888"/>
              </a:buClr>
              <a:buSzPts val="1000"/>
              <a:buNone/>
            </a:pPr>
            <a:r>
              <a:t/>
            </a:r>
            <a:endParaRPr sz="1000">
              <a:solidFill>
                <a:srgbClr val="1A078B"/>
              </a:solidFill>
              <a:latin typeface="Times New Roman"/>
              <a:ea typeface="Times New Roman"/>
              <a:cs typeface="Times New Roman"/>
              <a:sym typeface="Times New Roman"/>
            </a:endParaRPr>
          </a:p>
          <a:p>
            <a:pPr indent="0" lvl="0" marL="0" rtl="0" algn="r">
              <a:spcBef>
                <a:spcPts val="480"/>
              </a:spcBef>
              <a:spcAft>
                <a:spcPts val="0"/>
              </a:spcAft>
              <a:buClr>
                <a:srgbClr val="1A078B"/>
              </a:buClr>
              <a:buSzPts val="2400"/>
              <a:buNone/>
            </a:pPr>
            <a:r>
              <a:rPr lang="ru" sz="2400">
                <a:solidFill>
                  <a:srgbClr val="1A078B"/>
                </a:solidFill>
                <a:latin typeface="Times New Roman"/>
                <a:ea typeface="Times New Roman"/>
                <a:cs typeface="Times New Roman"/>
                <a:sym typeface="Times New Roman"/>
              </a:rPr>
              <a:t>Әбу Насыр әл-Фараби</a:t>
            </a:r>
            <a:endParaRPr sz="2400">
              <a:solidFill>
                <a:srgbClr val="1A078B"/>
              </a:solidFill>
              <a:latin typeface="Times New Roman"/>
              <a:ea typeface="Times New Roman"/>
              <a:cs typeface="Times New Roman"/>
              <a:sym typeface="Times New Roman"/>
            </a:endParaRPr>
          </a:p>
        </p:txBody>
      </p:sp>
      <p:sp>
        <p:nvSpPr>
          <p:cNvPr descr="Number 75 High Resolution Stock Photography and Images - Alamy" id="267" name="Google Shape;267;p36"/>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268" name="Google Shape;268;p36"/>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36"/>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7"/>
          <p:cNvSpPr txBox="1"/>
          <p:nvPr>
            <p:ph idx="1" type="subTitle"/>
          </p:nvPr>
        </p:nvSpPr>
        <p:spPr>
          <a:xfrm>
            <a:off x="532383" y="566624"/>
            <a:ext cx="8072100" cy="4435500"/>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rgbClr val="888888"/>
              </a:buClr>
              <a:buSzPts val="3200"/>
              <a:buNone/>
            </a:pPr>
            <a:r>
              <a:t/>
            </a:r>
            <a:endParaRPr>
              <a:solidFill>
                <a:srgbClr val="366092"/>
              </a:solidFill>
              <a:latin typeface="Times New Roman"/>
              <a:ea typeface="Times New Roman"/>
              <a:cs typeface="Times New Roman"/>
              <a:sym typeface="Times New Roman"/>
            </a:endParaRPr>
          </a:p>
          <a:p>
            <a:pPr indent="0" lvl="0" marL="0" rtl="0" algn="just">
              <a:spcBef>
                <a:spcPts val="640"/>
              </a:spcBef>
              <a:spcAft>
                <a:spcPts val="0"/>
              </a:spcAft>
              <a:buClr>
                <a:srgbClr val="1A078B"/>
              </a:buClr>
              <a:buSzPts val="3200"/>
              <a:buNone/>
            </a:pPr>
            <a:r>
              <a:rPr lang="ru">
                <a:solidFill>
                  <a:srgbClr val="002060"/>
                </a:solidFill>
                <a:latin typeface="Times New Roman"/>
                <a:ea typeface="Times New Roman"/>
                <a:cs typeface="Times New Roman"/>
                <a:sym typeface="Times New Roman"/>
              </a:rPr>
              <a:t>Өзің үшін еңбек қылсаң, өзі үшін оттаған хайуанның бірі боласың, а</a:t>
            </a:r>
            <a:r>
              <a:rPr lang="ru">
                <a:solidFill>
                  <a:srgbClr val="002060"/>
                </a:solidFill>
                <a:latin typeface="Times New Roman"/>
                <a:ea typeface="Times New Roman"/>
                <a:cs typeface="Times New Roman"/>
                <a:sym typeface="Times New Roman"/>
              </a:rPr>
              <a:t>дамдықтың қарызы үшін еңбек қылсаң,</a:t>
            </a:r>
            <a:r>
              <a:rPr lang="ru">
                <a:solidFill>
                  <a:srgbClr val="1A078B"/>
                </a:solidFill>
                <a:latin typeface="Times New Roman"/>
                <a:ea typeface="Times New Roman"/>
                <a:cs typeface="Times New Roman"/>
                <a:sym typeface="Times New Roman"/>
              </a:rPr>
              <a:t> Алланың сүйген құлының бірі боласың».</a:t>
            </a:r>
            <a:endParaRPr/>
          </a:p>
          <a:p>
            <a:pPr indent="0" lvl="0" marL="0" rtl="0" algn="ctr">
              <a:spcBef>
                <a:spcPts val="640"/>
              </a:spcBef>
              <a:spcAft>
                <a:spcPts val="0"/>
              </a:spcAft>
              <a:buClr>
                <a:srgbClr val="1A078B"/>
              </a:buClr>
              <a:buSzPts val="3200"/>
              <a:buNone/>
            </a:pPr>
            <a:r>
              <a:rPr lang="ru">
                <a:solidFill>
                  <a:srgbClr val="1A078B"/>
                </a:solidFill>
                <a:latin typeface="Times New Roman"/>
                <a:ea typeface="Times New Roman"/>
                <a:cs typeface="Times New Roman"/>
                <a:sym typeface="Times New Roman"/>
              </a:rPr>
              <a:t>*  *  *</a:t>
            </a:r>
            <a:endParaRPr>
              <a:solidFill>
                <a:srgbClr val="1A078B"/>
              </a:solidFill>
              <a:latin typeface="Times New Roman"/>
              <a:ea typeface="Times New Roman"/>
              <a:cs typeface="Times New Roman"/>
              <a:sym typeface="Times New Roman"/>
            </a:endParaRPr>
          </a:p>
          <a:p>
            <a:pPr indent="0" lvl="0" marL="0" rtl="0" algn="just">
              <a:spcBef>
                <a:spcPts val="640"/>
              </a:spcBef>
              <a:spcAft>
                <a:spcPts val="0"/>
              </a:spcAft>
              <a:buClr>
                <a:srgbClr val="1A078B"/>
              </a:buClr>
              <a:buSzPts val="3200"/>
              <a:buNone/>
            </a:pPr>
            <a:r>
              <a:rPr lang="ru">
                <a:solidFill>
                  <a:srgbClr val="1A078B"/>
                </a:solidFill>
                <a:latin typeface="Times New Roman"/>
                <a:ea typeface="Times New Roman"/>
                <a:cs typeface="Times New Roman"/>
                <a:sym typeface="Times New Roman"/>
              </a:rPr>
              <a:t> «Мал, мақтан, ғиззат-құрмет адамды өзі іздеп тапса, адамдықты бұзбайды һәм көрік болады»</a:t>
            </a:r>
            <a:endParaRPr/>
          </a:p>
          <a:p>
            <a:pPr indent="0" lvl="0" marL="0" rtl="0" algn="r">
              <a:spcBef>
                <a:spcPts val="640"/>
              </a:spcBef>
              <a:spcAft>
                <a:spcPts val="0"/>
              </a:spcAft>
              <a:buClr>
                <a:srgbClr val="1A078B"/>
              </a:buClr>
              <a:buSzPts val="3200"/>
              <a:buNone/>
            </a:pPr>
            <a:r>
              <a:rPr lang="ru">
                <a:solidFill>
                  <a:srgbClr val="1A078B"/>
                </a:solidFill>
                <a:latin typeface="Times New Roman"/>
                <a:ea typeface="Times New Roman"/>
                <a:cs typeface="Times New Roman"/>
                <a:sym typeface="Times New Roman"/>
              </a:rPr>
              <a:t> Абай</a:t>
            </a:r>
            <a:endParaRPr>
              <a:solidFill>
                <a:srgbClr val="1A078B"/>
              </a:solidFill>
              <a:latin typeface="Times New Roman"/>
              <a:ea typeface="Times New Roman"/>
              <a:cs typeface="Times New Roman"/>
              <a:sym typeface="Times New Roman"/>
            </a:endParaRPr>
          </a:p>
          <a:p>
            <a:pPr indent="0" lvl="0" marL="0" rtl="0" algn="ctr">
              <a:spcBef>
                <a:spcPts val="640"/>
              </a:spcBef>
              <a:spcAft>
                <a:spcPts val="0"/>
              </a:spcAft>
              <a:buClr>
                <a:srgbClr val="888888"/>
              </a:buClr>
              <a:buSzPts val="3200"/>
              <a:buNone/>
            </a:pPr>
            <a:r>
              <a:t/>
            </a:r>
            <a:endParaRPr>
              <a:solidFill>
                <a:srgbClr val="1A078B"/>
              </a:solidFill>
              <a:latin typeface="Times New Roman"/>
              <a:ea typeface="Times New Roman"/>
              <a:cs typeface="Times New Roman"/>
              <a:sym typeface="Times New Roman"/>
            </a:endParaRPr>
          </a:p>
        </p:txBody>
      </p:sp>
      <p:sp>
        <p:nvSpPr>
          <p:cNvPr descr="Number 75 High Resolution Stock Photography and Images - Alamy" id="275" name="Google Shape;275;p37"/>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276" name="Google Shape;276;p37"/>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37"/>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37"/>
          <p:cNvSpPr txBox="1"/>
          <p:nvPr/>
        </p:nvSpPr>
        <p:spPr>
          <a:xfrm>
            <a:off x="6642025" y="2471175"/>
            <a:ext cx="2546700" cy="10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8"/>
          <p:cNvSpPr txBox="1"/>
          <p:nvPr>
            <p:ph idx="1" type="subTitle"/>
          </p:nvPr>
        </p:nvSpPr>
        <p:spPr>
          <a:xfrm>
            <a:off x="307975" y="566624"/>
            <a:ext cx="8512500" cy="4435500"/>
          </a:xfrm>
          <a:prstGeom prst="rect">
            <a:avLst/>
          </a:prstGeom>
          <a:noFill/>
          <a:ln>
            <a:noFill/>
          </a:ln>
        </p:spPr>
        <p:txBody>
          <a:bodyPr anchorCtr="0" anchor="t" bIns="45700" lIns="91425" spcFirstLastPara="1" rIns="91425" wrap="square" tIns="45700">
            <a:normAutofit fontScale="92500"/>
          </a:bodyPr>
          <a:lstStyle/>
          <a:p>
            <a:pPr indent="0" lvl="0" marL="0" rtl="0" algn="ctr">
              <a:spcBef>
                <a:spcPts val="0"/>
              </a:spcBef>
              <a:spcAft>
                <a:spcPts val="0"/>
              </a:spcAft>
              <a:buClr>
                <a:srgbClr val="1A078B"/>
              </a:buClr>
              <a:buSzPct val="100000"/>
              <a:buNone/>
            </a:pPr>
            <a:r>
              <a:rPr b="1" lang="ru" sz="3000">
                <a:solidFill>
                  <a:srgbClr val="FF0000"/>
                </a:solidFill>
                <a:latin typeface="Times New Roman"/>
                <a:ea typeface="Times New Roman"/>
                <a:cs typeface="Times New Roman"/>
                <a:sym typeface="Times New Roman"/>
              </a:rPr>
              <a:t>АДАМДЫҚТЫҢ ҚАРЫЗЫ ҮШІН ЕҢБЕК ҚЫЛУ</a:t>
            </a:r>
            <a:endParaRPr>
              <a:solidFill>
                <a:srgbClr val="FF0000"/>
              </a:solidFill>
            </a:endParaRPr>
          </a:p>
          <a:p>
            <a:pPr indent="-257175" lvl="0" marL="271462" rtl="0" algn="just">
              <a:spcBef>
                <a:spcPts val="600"/>
              </a:spcBef>
              <a:spcAft>
                <a:spcPts val="0"/>
              </a:spcAft>
              <a:buClr>
                <a:srgbClr val="1A078B"/>
              </a:buClr>
              <a:buSzPct val="100000"/>
              <a:buFont typeface="Noto Sans Symbols"/>
              <a:buChar char="▪"/>
            </a:pPr>
            <a:r>
              <a:rPr lang="ru" sz="3000">
                <a:solidFill>
                  <a:srgbClr val="1A078B"/>
                </a:solidFill>
                <a:latin typeface="Times New Roman"/>
                <a:ea typeface="Times New Roman"/>
                <a:cs typeface="Times New Roman"/>
                <a:sym typeface="Times New Roman"/>
              </a:rPr>
              <a:t>Қазақтың қарадомалақ балаларына білім беру;</a:t>
            </a:r>
            <a:endParaRPr/>
          </a:p>
          <a:p>
            <a:pPr indent="-257175" lvl="0" marL="271462" rtl="0" algn="just">
              <a:spcBef>
                <a:spcPts val="600"/>
              </a:spcBef>
              <a:spcAft>
                <a:spcPts val="0"/>
              </a:spcAft>
              <a:buClr>
                <a:srgbClr val="1A078B"/>
              </a:buClr>
              <a:buSzPct val="100000"/>
              <a:buFont typeface="Noto Sans Symbols"/>
              <a:buChar char="▪"/>
            </a:pPr>
            <a:r>
              <a:rPr lang="ru" sz="3000">
                <a:solidFill>
                  <a:srgbClr val="1A078B"/>
                </a:solidFill>
                <a:latin typeface="Times New Roman"/>
                <a:ea typeface="Times New Roman"/>
                <a:cs typeface="Times New Roman"/>
                <a:sym typeface="Times New Roman"/>
              </a:rPr>
              <a:t>өзі қарапайым мектеп мұғалімі бола отырып, өзіндей мұғалімдердің кәсіби біліктіліктерін арттыру;</a:t>
            </a:r>
            <a:endParaRPr/>
          </a:p>
          <a:p>
            <a:pPr indent="-257175" lvl="0" marL="271462" rtl="0" algn="just">
              <a:spcBef>
                <a:spcPts val="600"/>
              </a:spcBef>
              <a:spcAft>
                <a:spcPts val="0"/>
              </a:spcAft>
              <a:buClr>
                <a:srgbClr val="1A078B"/>
              </a:buClr>
              <a:buSzPct val="100000"/>
              <a:buFont typeface="Noto Sans Symbols"/>
              <a:buChar char="▪"/>
            </a:pPr>
            <a:r>
              <a:rPr lang="ru" sz="3000">
                <a:solidFill>
                  <a:srgbClr val="1A078B"/>
                </a:solidFill>
                <a:latin typeface="Times New Roman"/>
                <a:ea typeface="Times New Roman"/>
                <a:cs typeface="Times New Roman"/>
                <a:sym typeface="Times New Roman"/>
              </a:rPr>
              <a:t>қызығушылығы бар педагогтар қауымын қалыптастыру;</a:t>
            </a:r>
            <a:endParaRPr/>
          </a:p>
          <a:p>
            <a:pPr indent="-257175" lvl="0" marL="271462" rtl="0" algn="just">
              <a:spcBef>
                <a:spcPts val="600"/>
              </a:spcBef>
              <a:spcAft>
                <a:spcPts val="0"/>
              </a:spcAft>
              <a:buClr>
                <a:srgbClr val="1A078B"/>
              </a:buClr>
              <a:buSzPct val="100000"/>
              <a:buFont typeface="Noto Sans Symbols"/>
              <a:buChar char="▪"/>
            </a:pPr>
            <a:r>
              <a:rPr lang="ru" sz="3000">
                <a:solidFill>
                  <a:srgbClr val="1A078B"/>
                </a:solidFill>
                <a:latin typeface="Times New Roman"/>
                <a:ea typeface="Times New Roman"/>
                <a:cs typeface="Times New Roman"/>
                <a:sym typeface="Times New Roman"/>
              </a:rPr>
              <a:t>мұғалімдерді әлеуметтік қорғау;</a:t>
            </a:r>
            <a:endParaRPr/>
          </a:p>
          <a:p>
            <a:pPr indent="-257175" lvl="0" marL="271462" rtl="0" algn="just">
              <a:spcBef>
                <a:spcPts val="600"/>
              </a:spcBef>
              <a:spcAft>
                <a:spcPts val="0"/>
              </a:spcAft>
              <a:buClr>
                <a:srgbClr val="1A078B"/>
              </a:buClr>
              <a:buSzPct val="100000"/>
              <a:buFont typeface="Noto Sans Symbols"/>
              <a:buChar char="▪"/>
            </a:pPr>
            <a:r>
              <a:rPr lang="ru" sz="3000">
                <a:solidFill>
                  <a:srgbClr val="1A078B"/>
                </a:solidFill>
                <a:latin typeface="Times New Roman"/>
                <a:ea typeface="Times New Roman"/>
                <a:cs typeface="Times New Roman"/>
                <a:sym typeface="Times New Roman"/>
              </a:rPr>
              <a:t>кәсіби өсуіне мүмкіндік тудыру.</a:t>
            </a:r>
            <a:endParaRPr sz="3000">
              <a:solidFill>
                <a:srgbClr val="1A078B"/>
              </a:solidFill>
              <a:latin typeface="Times New Roman"/>
              <a:ea typeface="Times New Roman"/>
              <a:cs typeface="Times New Roman"/>
              <a:sym typeface="Times New Roman"/>
            </a:endParaRPr>
          </a:p>
          <a:p>
            <a:pPr indent="0" lvl="0" marL="0" rtl="0" algn="ctr">
              <a:spcBef>
                <a:spcPts val="640"/>
              </a:spcBef>
              <a:spcAft>
                <a:spcPts val="0"/>
              </a:spcAft>
              <a:buClr>
                <a:srgbClr val="888888"/>
              </a:buClr>
              <a:buSzPct val="114285"/>
              <a:buNone/>
            </a:pPr>
            <a:r>
              <a:t/>
            </a:r>
            <a:endParaRPr>
              <a:solidFill>
                <a:srgbClr val="1A078B"/>
              </a:solidFill>
              <a:latin typeface="Times New Roman"/>
              <a:ea typeface="Times New Roman"/>
              <a:cs typeface="Times New Roman"/>
              <a:sym typeface="Times New Roman"/>
            </a:endParaRPr>
          </a:p>
        </p:txBody>
      </p:sp>
      <p:sp>
        <p:nvSpPr>
          <p:cNvPr descr="Number 75 High Resolution Stock Photography and Images - Alamy" id="284" name="Google Shape;284;p38"/>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285" name="Google Shape;285;p38"/>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38"/>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9"/>
          <p:cNvSpPr txBox="1"/>
          <p:nvPr>
            <p:ph idx="1" type="subTitle"/>
          </p:nvPr>
        </p:nvSpPr>
        <p:spPr>
          <a:xfrm>
            <a:off x="1667405" y="367246"/>
            <a:ext cx="5184600" cy="38415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1A078B"/>
              </a:buClr>
              <a:buSzPts val="2400"/>
              <a:buNone/>
            </a:pPr>
            <a:r>
              <a:rPr lang="ru" sz="2400">
                <a:solidFill>
                  <a:srgbClr val="1A078B"/>
                </a:solidFill>
                <a:latin typeface="Times New Roman"/>
                <a:ea typeface="Times New Roman"/>
                <a:cs typeface="Times New Roman"/>
                <a:sym typeface="Times New Roman"/>
              </a:rPr>
              <a:t>Нағыз мұғалім тұлғасына тән құзыреттіліктер</a:t>
            </a:r>
            <a:endParaRPr>
              <a:latin typeface="Times New Roman"/>
              <a:ea typeface="Times New Roman"/>
              <a:cs typeface="Times New Roman"/>
              <a:sym typeface="Times New Roman"/>
            </a:endParaRPr>
          </a:p>
        </p:txBody>
      </p:sp>
      <p:sp>
        <p:nvSpPr>
          <p:cNvPr descr="Number 75 High Resolution Stock Photography and Images - Alamy" id="292" name="Google Shape;292;p39"/>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293" name="Google Shape;293;p39"/>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39"/>
          <p:cNvSpPr/>
          <p:nvPr/>
        </p:nvSpPr>
        <p:spPr>
          <a:xfrm>
            <a:off x="1691680"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39"/>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296" name="Google Shape;296;p39"/>
          <p:cNvGrpSpPr/>
          <p:nvPr/>
        </p:nvGrpSpPr>
        <p:grpSpPr>
          <a:xfrm>
            <a:off x="2029049" y="934923"/>
            <a:ext cx="4918800" cy="3689100"/>
            <a:chOff x="3649738" y="0"/>
            <a:chExt cx="4918800" cy="4918800"/>
          </a:xfrm>
        </p:grpSpPr>
        <p:sp>
          <p:nvSpPr>
            <p:cNvPr id="297" name="Google Shape;297;p39"/>
            <p:cNvSpPr/>
            <p:nvPr/>
          </p:nvSpPr>
          <p:spPr>
            <a:xfrm>
              <a:off x="3649738" y="0"/>
              <a:ext cx="4918800" cy="4918800"/>
            </a:xfrm>
            <a:prstGeom prst="triangl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9"/>
            <p:cNvSpPr/>
            <p:nvPr/>
          </p:nvSpPr>
          <p:spPr>
            <a:xfrm>
              <a:off x="4158933" y="492635"/>
              <a:ext cx="4005900" cy="446100"/>
            </a:xfrm>
            <a:prstGeom prst="roundRect">
              <a:avLst>
                <a:gd fmla="val 16667" name="adj"/>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9"/>
            <p:cNvSpPr txBox="1"/>
            <p:nvPr/>
          </p:nvSpPr>
          <p:spPr>
            <a:xfrm>
              <a:off x="4180717" y="514419"/>
              <a:ext cx="3962400" cy="402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Times New Roman"/>
                <a:buNone/>
              </a:pPr>
              <a:r>
                <a:rPr lang="ru" sz="2000">
                  <a:solidFill>
                    <a:schemeClr val="dk1"/>
                  </a:solidFill>
                  <a:latin typeface="Times New Roman"/>
                  <a:ea typeface="Times New Roman"/>
                  <a:cs typeface="Times New Roman"/>
                  <a:sym typeface="Times New Roman"/>
                </a:rPr>
                <a:t>Дидактикалық</a:t>
              </a:r>
              <a:endParaRPr sz="2000">
                <a:solidFill>
                  <a:schemeClr val="dk1"/>
                </a:solidFill>
                <a:latin typeface="Times New Roman"/>
                <a:ea typeface="Times New Roman"/>
                <a:cs typeface="Times New Roman"/>
                <a:sym typeface="Times New Roman"/>
              </a:endParaRPr>
            </a:p>
          </p:txBody>
        </p:sp>
        <p:sp>
          <p:nvSpPr>
            <p:cNvPr id="300" name="Google Shape;300;p39"/>
            <p:cNvSpPr/>
            <p:nvPr/>
          </p:nvSpPr>
          <p:spPr>
            <a:xfrm>
              <a:off x="4178836" y="994656"/>
              <a:ext cx="3966300" cy="446100"/>
            </a:xfrm>
            <a:prstGeom prst="roundRect">
              <a:avLst>
                <a:gd fmla="val 16667" name="adj"/>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9"/>
            <p:cNvSpPr txBox="1"/>
            <p:nvPr/>
          </p:nvSpPr>
          <p:spPr>
            <a:xfrm>
              <a:off x="4200620" y="1016440"/>
              <a:ext cx="3922500" cy="402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Times New Roman"/>
                <a:buNone/>
              </a:pPr>
              <a:r>
                <a:rPr lang="ru" sz="2000">
                  <a:solidFill>
                    <a:schemeClr val="dk1"/>
                  </a:solidFill>
                  <a:latin typeface="Times New Roman"/>
                  <a:ea typeface="Times New Roman"/>
                  <a:cs typeface="Times New Roman"/>
                  <a:sym typeface="Times New Roman"/>
                </a:rPr>
                <a:t>Академиялық </a:t>
              </a:r>
              <a:endParaRPr sz="2000">
                <a:solidFill>
                  <a:schemeClr val="dk1"/>
                </a:solidFill>
                <a:latin typeface="Times New Roman"/>
                <a:ea typeface="Times New Roman"/>
                <a:cs typeface="Times New Roman"/>
                <a:sym typeface="Times New Roman"/>
              </a:endParaRPr>
            </a:p>
          </p:txBody>
        </p:sp>
        <p:sp>
          <p:nvSpPr>
            <p:cNvPr id="302" name="Google Shape;302;p39"/>
            <p:cNvSpPr/>
            <p:nvPr/>
          </p:nvSpPr>
          <p:spPr>
            <a:xfrm>
              <a:off x="4051524" y="1496678"/>
              <a:ext cx="4220700" cy="363600"/>
            </a:xfrm>
            <a:prstGeom prst="roundRect">
              <a:avLst>
                <a:gd fmla="val 16667" name="adj"/>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9"/>
            <p:cNvSpPr txBox="1"/>
            <p:nvPr/>
          </p:nvSpPr>
          <p:spPr>
            <a:xfrm>
              <a:off x="4069271" y="1514425"/>
              <a:ext cx="4185300" cy="3279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Times New Roman"/>
                <a:buNone/>
              </a:pPr>
              <a:r>
                <a:rPr lang="ru" sz="2000">
                  <a:solidFill>
                    <a:schemeClr val="dk1"/>
                  </a:solidFill>
                  <a:latin typeface="Times New Roman"/>
                  <a:ea typeface="Times New Roman"/>
                  <a:cs typeface="Times New Roman"/>
                  <a:sym typeface="Times New Roman"/>
                </a:rPr>
                <a:t>Лингвоаксиологиялық</a:t>
              </a:r>
              <a:r>
                <a:rPr lang="ru"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p:txBody>
        </p:sp>
        <p:sp>
          <p:nvSpPr>
            <p:cNvPr id="304" name="Google Shape;304;p39"/>
            <p:cNvSpPr/>
            <p:nvPr/>
          </p:nvSpPr>
          <p:spPr>
            <a:xfrm>
              <a:off x="4151772" y="1915997"/>
              <a:ext cx="4020300" cy="446100"/>
            </a:xfrm>
            <a:prstGeom prst="roundRect">
              <a:avLst>
                <a:gd fmla="val 16667" name="adj"/>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9"/>
            <p:cNvSpPr txBox="1"/>
            <p:nvPr/>
          </p:nvSpPr>
          <p:spPr>
            <a:xfrm>
              <a:off x="4173556" y="1937781"/>
              <a:ext cx="3976800" cy="402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Times New Roman"/>
                <a:buNone/>
              </a:pPr>
              <a:r>
                <a:rPr lang="ru" sz="2000">
                  <a:solidFill>
                    <a:schemeClr val="dk1"/>
                  </a:solidFill>
                  <a:latin typeface="Times New Roman"/>
                  <a:ea typeface="Times New Roman"/>
                  <a:cs typeface="Times New Roman"/>
                  <a:sym typeface="Times New Roman"/>
                </a:rPr>
                <a:t>Коммуникативтік </a:t>
              </a:r>
              <a:endParaRPr sz="2000">
                <a:solidFill>
                  <a:schemeClr val="dk1"/>
                </a:solidFill>
                <a:latin typeface="Times New Roman"/>
                <a:ea typeface="Times New Roman"/>
                <a:cs typeface="Times New Roman"/>
                <a:sym typeface="Times New Roman"/>
              </a:endParaRPr>
            </a:p>
          </p:txBody>
        </p:sp>
        <p:sp>
          <p:nvSpPr>
            <p:cNvPr id="306" name="Google Shape;306;p39"/>
            <p:cNvSpPr/>
            <p:nvPr/>
          </p:nvSpPr>
          <p:spPr>
            <a:xfrm>
              <a:off x="4151772" y="2418018"/>
              <a:ext cx="4020300" cy="446100"/>
            </a:xfrm>
            <a:prstGeom prst="roundRect">
              <a:avLst>
                <a:gd fmla="val 16667" name="adj"/>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9"/>
            <p:cNvSpPr txBox="1"/>
            <p:nvPr/>
          </p:nvSpPr>
          <p:spPr>
            <a:xfrm>
              <a:off x="4173556" y="2439802"/>
              <a:ext cx="3976800" cy="402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Times New Roman"/>
                <a:buNone/>
              </a:pPr>
              <a:r>
                <a:rPr lang="ru" sz="2000">
                  <a:solidFill>
                    <a:schemeClr val="dk1"/>
                  </a:solidFill>
                  <a:latin typeface="Times New Roman"/>
                  <a:ea typeface="Times New Roman"/>
                  <a:cs typeface="Times New Roman"/>
                  <a:sym typeface="Times New Roman"/>
                </a:rPr>
                <a:t>Ұйымдастырушылық </a:t>
              </a:r>
              <a:endParaRPr sz="2000">
                <a:solidFill>
                  <a:schemeClr val="dk1"/>
                </a:solidFill>
                <a:latin typeface="Times New Roman"/>
                <a:ea typeface="Times New Roman"/>
                <a:cs typeface="Times New Roman"/>
                <a:sym typeface="Times New Roman"/>
              </a:endParaRPr>
            </a:p>
          </p:txBody>
        </p:sp>
        <p:sp>
          <p:nvSpPr>
            <p:cNvPr id="308" name="Google Shape;308;p39"/>
            <p:cNvSpPr/>
            <p:nvPr/>
          </p:nvSpPr>
          <p:spPr>
            <a:xfrm>
              <a:off x="4175255" y="2920039"/>
              <a:ext cx="3973500" cy="446100"/>
            </a:xfrm>
            <a:prstGeom prst="roundRect">
              <a:avLst>
                <a:gd fmla="val 16667" name="adj"/>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9"/>
            <p:cNvSpPr txBox="1"/>
            <p:nvPr/>
          </p:nvSpPr>
          <p:spPr>
            <a:xfrm>
              <a:off x="4144289" y="2930923"/>
              <a:ext cx="3929700" cy="402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Times New Roman"/>
                <a:buNone/>
              </a:pPr>
              <a:r>
                <a:rPr lang="ru" sz="2000">
                  <a:solidFill>
                    <a:schemeClr val="dk1"/>
                  </a:solidFill>
                  <a:latin typeface="Times New Roman"/>
                  <a:ea typeface="Times New Roman"/>
                  <a:cs typeface="Times New Roman"/>
                  <a:sym typeface="Times New Roman"/>
                </a:rPr>
                <a:t>Авторитарлық </a:t>
              </a:r>
              <a:endParaRPr sz="2000">
                <a:solidFill>
                  <a:schemeClr val="dk1"/>
                </a:solidFill>
                <a:latin typeface="Times New Roman"/>
                <a:ea typeface="Times New Roman"/>
                <a:cs typeface="Times New Roman"/>
                <a:sym typeface="Times New Roman"/>
              </a:endParaRPr>
            </a:p>
          </p:txBody>
        </p:sp>
        <p:sp>
          <p:nvSpPr>
            <p:cNvPr id="310" name="Google Shape;310;p39"/>
            <p:cNvSpPr/>
            <p:nvPr/>
          </p:nvSpPr>
          <p:spPr>
            <a:xfrm>
              <a:off x="4175255" y="3422060"/>
              <a:ext cx="3973500" cy="446100"/>
            </a:xfrm>
            <a:prstGeom prst="roundRect">
              <a:avLst>
                <a:gd fmla="val 16667" name="adj"/>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9"/>
            <p:cNvSpPr txBox="1"/>
            <p:nvPr/>
          </p:nvSpPr>
          <p:spPr>
            <a:xfrm>
              <a:off x="4197039" y="3443844"/>
              <a:ext cx="3929700" cy="402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Times New Roman"/>
                <a:buNone/>
              </a:pPr>
              <a:r>
                <a:rPr lang="ru" sz="2000">
                  <a:solidFill>
                    <a:schemeClr val="dk1"/>
                  </a:solidFill>
                  <a:latin typeface="Times New Roman"/>
                  <a:ea typeface="Times New Roman"/>
                  <a:cs typeface="Times New Roman"/>
                  <a:sym typeface="Times New Roman"/>
                </a:rPr>
                <a:t>Педагогикалық с</a:t>
              </a:r>
              <a:r>
                <a:rPr lang="ru" sz="2000">
                  <a:solidFill>
                    <a:schemeClr val="dk1"/>
                  </a:solidFill>
                  <a:latin typeface="Times New Roman"/>
                  <a:ea typeface="Times New Roman"/>
                  <a:cs typeface="Times New Roman"/>
                  <a:sym typeface="Times New Roman"/>
                </a:rPr>
                <a:t>езімталдық</a:t>
              </a:r>
              <a:endParaRPr sz="2000">
                <a:solidFill>
                  <a:schemeClr val="dk1"/>
                </a:solidFill>
                <a:latin typeface="Times New Roman"/>
                <a:ea typeface="Times New Roman"/>
                <a:cs typeface="Times New Roman"/>
                <a:sym typeface="Times New Roman"/>
              </a:endParaRPr>
            </a:p>
          </p:txBody>
        </p:sp>
        <p:sp>
          <p:nvSpPr>
            <p:cNvPr id="312" name="Google Shape;312;p39"/>
            <p:cNvSpPr/>
            <p:nvPr/>
          </p:nvSpPr>
          <p:spPr>
            <a:xfrm>
              <a:off x="4175255" y="3924082"/>
              <a:ext cx="3973500" cy="446100"/>
            </a:xfrm>
            <a:prstGeom prst="roundRect">
              <a:avLst>
                <a:gd fmla="val 16667" name="adj"/>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9"/>
            <p:cNvSpPr txBox="1"/>
            <p:nvPr/>
          </p:nvSpPr>
          <p:spPr>
            <a:xfrm>
              <a:off x="4197039" y="3945866"/>
              <a:ext cx="3929700" cy="4026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Times New Roman"/>
                <a:buNone/>
              </a:pPr>
              <a:r>
                <a:rPr lang="ru" sz="2000">
                  <a:solidFill>
                    <a:schemeClr val="dk1"/>
                  </a:solidFill>
                  <a:latin typeface="Times New Roman"/>
                  <a:ea typeface="Times New Roman"/>
                  <a:cs typeface="Times New Roman"/>
                  <a:sym typeface="Times New Roman"/>
                </a:rPr>
                <a:t>Назардан тыс қалдырмау </a:t>
              </a:r>
              <a:endParaRPr sz="2000">
                <a:solidFill>
                  <a:schemeClr val="dk1"/>
                </a:solidFill>
                <a:latin typeface="Times New Roman"/>
                <a:ea typeface="Times New Roman"/>
                <a:cs typeface="Times New Roman"/>
                <a:sym typeface="Times New Roman"/>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40"/>
          <p:cNvPicPr preferRelativeResize="0"/>
          <p:nvPr/>
        </p:nvPicPr>
        <p:blipFill>
          <a:blip r:embed="rId3">
            <a:alphaModFix/>
          </a:blip>
          <a:stretch>
            <a:fillRect/>
          </a:stretch>
        </p:blipFill>
        <p:spPr>
          <a:xfrm>
            <a:off x="799238" y="72838"/>
            <a:ext cx="7545526" cy="4997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324" name="Google Shape;324;p4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325" name="Google Shape;325;p41"/>
          <p:cNvPicPr preferRelativeResize="0"/>
          <p:nvPr/>
        </p:nvPicPr>
        <p:blipFill>
          <a:blip r:embed="rId3">
            <a:alphaModFix/>
          </a:blip>
          <a:stretch>
            <a:fillRect/>
          </a:stretch>
        </p:blipFill>
        <p:spPr>
          <a:xfrm>
            <a:off x="311700" y="242551"/>
            <a:ext cx="8520600" cy="465839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2"/>
          <p:cNvSpPr txBox="1"/>
          <p:nvPr>
            <p:ph idx="1" type="body"/>
          </p:nvPr>
        </p:nvSpPr>
        <p:spPr>
          <a:xfrm>
            <a:off x="457200" y="519522"/>
            <a:ext cx="8229600" cy="4075200"/>
          </a:xfrm>
          <a:prstGeom prst="rect">
            <a:avLst/>
          </a:prstGeom>
          <a:noFill/>
          <a:ln>
            <a:noFill/>
          </a:ln>
        </p:spPr>
        <p:txBody>
          <a:bodyPr anchorCtr="0" anchor="t" bIns="45700" lIns="91425" spcFirstLastPara="1" rIns="91425" wrap="square" tIns="45700">
            <a:normAutofit lnSpcReduction="20000"/>
          </a:bodyPr>
          <a:lstStyle/>
          <a:p>
            <a:pPr indent="-363855" lvl="0" marL="342900" rtl="0" algn="l">
              <a:spcBef>
                <a:spcPts val="0"/>
              </a:spcBef>
              <a:spcAft>
                <a:spcPts val="0"/>
              </a:spcAft>
              <a:buClr>
                <a:srgbClr val="C00000"/>
              </a:buClr>
              <a:buSzPts val="4400"/>
              <a:buChar char="●"/>
            </a:pPr>
            <a:r>
              <a:rPr lang="ru" sz="4400">
                <a:solidFill>
                  <a:srgbClr val="C00000"/>
                </a:solidFill>
              </a:rPr>
              <a:t>مَن كَانَ يُرِيدُ الْحَيَاةَ الدُّنْيَا وَزِينَتَهَا نُوَفِّ إِلَيْهِمْ أَعْمَالَهُمْ فِيهَا وَهُمْ فِيهَا لَا يُبْخَسُونَ</a:t>
            </a:r>
            <a:br>
              <a:rPr lang="ru">
                <a:solidFill>
                  <a:srgbClr val="002060"/>
                </a:solidFill>
              </a:rPr>
            </a:br>
            <a:r>
              <a:rPr lang="ru">
                <a:solidFill>
                  <a:srgbClr val="002060"/>
                </a:solidFill>
              </a:rPr>
              <a:t>Һуд: 15</a:t>
            </a:r>
            <a:endParaRPr/>
          </a:p>
          <a:p>
            <a:pPr indent="-358140" lvl="0" marL="342900" rtl="1" algn="l">
              <a:spcBef>
                <a:spcPts val="592"/>
              </a:spcBef>
              <a:spcAft>
                <a:spcPts val="0"/>
              </a:spcAft>
              <a:buClr>
                <a:srgbClr val="002060"/>
              </a:buClr>
              <a:buSzPts val="3200"/>
              <a:buChar char="●"/>
            </a:pPr>
            <a:r>
              <a:rPr lang="ru">
                <a:solidFill>
                  <a:srgbClr val="002060"/>
                </a:solidFill>
              </a:rPr>
              <a:t>мән кәнә йуриидул хәйәтәд дунйә уәзиинәтәһә нууәффи иләйһим әъмәләһум фииһә уәһум фииһә лә йубхасуун</a:t>
            </a:r>
            <a:endParaRPr/>
          </a:p>
          <a:p>
            <a:pPr indent="-154940" lvl="0" marL="342900" rtl="1" algn="l">
              <a:spcBef>
                <a:spcPts val="592"/>
              </a:spcBef>
              <a:spcAft>
                <a:spcPts val="0"/>
              </a:spcAft>
              <a:buClr>
                <a:schemeClr val="dk1"/>
              </a:buClr>
              <a:buSzPts val="3200"/>
              <a:buNone/>
            </a:pPr>
            <a:r>
              <a:t/>
            </a:r>
            <a:endParaRPr>
              <a:solidFill>
                <a:srgbClr val="002060"/>
              </a:solidFill>
            </a:endParaRPr>
          </a:p>
          <a:p>
            <a:pPr indent="-358140" lvl="0" marL="342900" rtl="1" algn="l">
              <a:spcBef>
                <a:spcPts val="592"/>
              </a:spcBef>
              <a:spcAft>
                <a:spcPts val="0"/>
              </a:spcAft>
              <a:buClr>
                <a:srgbClr val="002060"/>
              </a:buClr>
              <a:buSzPts val="3200"/>
              <a:buChar char="●"/>
            </a:pPr>
            <a:r>
              <a:rPr lang="ru">
                <a:solidFill>
                  <a:srgbClr val="002060"/>
                </a:solidFill>
              </a:rPr>
              <a:t>Кім дүние тіршілігін әрі оның зейнетін қаласа, дүниеде олардың еңбектерін толық береміз; сондай-ақ олар кемшілікке ұшыратылмайды.</a:t>
            </a:r>
            <a:endParaRPr/>
          </a:p>
          <a:p>
            <a:pPr indent="0" lvl="0" marL="0" rtl="1" algn="l">
              <a:spcBef>
                <a:spcPts val="592"/>
              </a:spcBef>
              <a:spcAft>
                <a:spcPts val="1200"/>
              </a:spcAft>
              <a:buClr>
                <a:schemeClr val="dk1"/>
              </a:buClr>
              <a:buSzPts val="32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idx="1" type="subTitle"/>
          </p:nvPr>
        </p:nvSpPr>
        <p:spPr>
          <a:xfrm>
            <a:off x="460375" y="234553"/>
            <a:ext cx="8144100" cy="47676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spcBef>
                <a:spcPts val="0"/>
              </a:spcBef>
              <a:spcAft>
                <a:spcPts val="0"/>
              </a:spcAft>
              <a:buClr>
                <a:srgbClr val="366092"/>
              </a:buClr>
              <a:buSzPct val="114285"/>
              <a:buNone/>
            </a:pPr>
            <a:r>
              <a:rPr lang="ru">
                <a:solidFill>
                  <a:srgbClr val="366092"/>
                </a:solidFill>
                <a:latin typeface="Times New Roman"/>
                <a:ea typeface="Times New Roman"/>
                <a:cs typeface="Times New Roman"/>
                <a:sym typeface="Times New Roman"/>
              </a:rPr>
              <a:t>«</a:t>
            </a:r>
            <a:r>
              <a:rPr b="1" lang="ru">
                <a:solidFill>
                  <a:srgbClr val="366092"/>
                </a:solidFill>
                <a:latin typeface="Times New Roman"/>
                <a:ea typeface="Times New Roman"/>
                <a:cs typeface="Times New Roman"/>
                <a:sym typeface="Times New Roman"/>
              </a:rPr>
              <a:t>ҚАНЕКЕҢ </a:t>
            </a:r>
            <a:r>
              <a:rPr lang="ru">
                <a:solidFill>
                  <a:srgbClr val="366092"/>
                </a:solidFill>
                <a:latin typeface="Times New Roman"/>
                <a:ea typeface="Times New Roman"/>
                <a:cs typeface="Times New Roman"/>
                <a:sym typeface="Times New Roman"/>
              </a:rPr>
              <a:t>– </a:t>
            </a:r>
            <a:endParaRPr/>
          </a:p>
          <a:p>
            <a:pPr indent="0" lvl="0" marL="0" rtl="0" algn="ctr">
              <a:spcBef>
                <a:spcPts val="640"/>
              </a:spcBef>
              <a:spcAft>
                <a:spcPts val="0"/>
              </a:spcAft>
              <a:buClr>
                <a:srgbClr val="366092"/>
              </a:buClr>
              <a:buSzPct val="114285"/>
              <a:buNone/>
            </a:pPr>
            <a:r>
              <a:rPr lang="ru">
                <a:solidFill>
                  <a:srgbClr val="366092"/>
                </a:solidFill>
                <a:latin typeface="Times New Roman"/>
                <a:ea typeface="Times New Roman"/>
                <a:cs typeface="Times New Roman"/>
                <a:sym typeface="Times New Roman"/>
              </a:rPr>
              <a:t>қазақ педагогикасындағы ерекше құбылыс. </a:t>
            </a:r>
            <a:endParaRPr/>
          </a:p>
          <a:p>
            <a:pPr indent="0" lvl="0" marL="0" rtl="0" algn="ctr">
              <a:spcBef>
                <a:spcPts val="640"/>
              </a:spcBef>
              <a:spcAft>
                <a:spcPts val="0"/>
              </a:spcAft>
              <a:buClr>
                <a:srgbClr val="366092"/>
              </a:buClr>
              <a:buSzPct val="114285"/>
              <a:buNone/>
            </a:pPr>
            <a:r>
              <a:rPr lang="ru">
                <a:solidFill>
                  <a:srgbClr val="366092"/>
                </a:solidFill>
                <a:latin typeface="Times New Roman"/>
                <a:ea typeface="Times New Roman"/>
                <a:cs typeface="Times New Roman"/>
                <a:sym typeface="Times New Roman"/>
              </a:rPr>
              <a:t>Оны ұстаздықтың Айша бибісі, Домалақ анасы деп кім айтпас? </a:t>
            </a:r>
            <a:endParaRPr/>
          </a:p>
          <a:p>
            <a:pPr indent="0" lvl="0" marL="0" rtl="0" algn="ctr">
              <a:spcBef>
                <a:spcPts val="640"/>
              </a:spcBef>
              <a:spcAft>
                <a:spcPts val="0"/>
              </a:spcAft>
              <a:buClr>
                <a:srgbClr val="366092"/>
              </a:buClr>
              <a:buSzPct val="114285"/>
              <a:buNone/>
            </a:pPr>
            <a:r>
              <a:rPr lang="ru">
                <a:solidFill>
                  <a:srgbClr val="366092"/>
                </a:solidFill>
                <a:latin typeface="Times New Roman"/>
                <a:ea typeface="Times New Roman"/>
                <a:cs typeface="Times New Roman"/>
                <a:sym typeface="Times New Roman"/>
              </a:rPr>
              <a:t>Ол мұғалім мамандығын шың биігіне көтерді, дәрісін тыңдап, сабағына қатысқандар, оны көптен білетіндер Шоқанды тәкәппар орыс зиялылары мойындағандай, педагогикадағы құбылыс, ұлы ұстаз деп мойындағандары қашан!».</a:t>
            </a:r>
            <a:endParaRPr/>
          </a:p>
          <a:p>
            <a:pPr indent="0" lvl="0" marL="0" rtl="0" algn="ctr">
              <a:spcBef>
                <a:spcPts val="640"/>
              </a:spcBef>
              <a:spcAft>
                <a:spcPts val="0"/>
              </a:spcAft>
              <a:buClr>
                <a:srgbClr val="888888"/>
              </a:buClr>
              <a:buSzPct val="114285"/>
              <a:buNone/>
            </a:pPr>
            <a:r>
              <a:t/>
            </a:r>
            <a:endParaRPr>
              <a:solidFill>
                <a:srgbClr val="366092"/>
              </a:solidFill>
              <a:latin typeface="Times New Roman"/>
              <a:ea typeface="Times New Roman"/>
              <a:cs typeface="Times New Roman"/>
              <a:sym typeface="Times New Roman"/>
            </a:endParaRPr>
          </a:p>
          <a:p>
            <a:pPr indent="0" lvl="0" marL="0" rtl="0" algn="ctr">
              <a:spcBef>
                <a:spcPts val="480"/>
              </a:spcBef>
              <a:spcAft>
                <a:spcPts val="0"/>
              </a:spcAft>
              <a:buClr>
                <a:srgbClr val="366092"/>
              </a:buClr>
              <a:buSzPct val="100000"/>
              <a:buNone/>
            </a:pPr>
            <a:r>
              <a:rPr lang="ru" sz="2400">
                <a:solidFill>
                  <a:srgbClr val="366092"/>
                </a:solidFill>
                <a:latin typeface="Times New Roman"/>
                <a:ea typeface="Times New Roman"/>
                <a:cs typeface="Times New Roman"/>
                <a:sym typeface="Times New Roman"/>
              </a:rPr>
              <a:t>Қарасаев Ғ. Ұстаздықтың Хан апасы. - Өскемен:  2012.</a:t>
            </a:r>
            <a:endParaRPr sz="2400">
              <a:solidFill>
                <a:srgbClr val="366092"/>
              </a:solidFill>
              <a:latin typeface="Times New Roman"/>
              <a:ea typeface="Times New Roman"/>
              <a:cs typeface="Times New Roman"/>
              <a:sym typeface="Times New Roman"/>
            </a:endParaRPr>
          </a:p>
          <a:p>
            <a:pPr indent="0" lvl="0" marL="0" rtl="0" algn="ctr">
              <a:spcBef>
                <a:spcPts val="640"/>
              </a:spcBef>
              <a:spcAft>
                <a:spcPts val="0"/>
              </a:spcAft>
              <a:buClr>
                <a:srgbClr val="888888"/>
              </a:buClr>
              <a:buSzPct val="114285"/>
              <a:buNone/>
            </a:pPr>
            <a:r>
              <a:t/>
            </a:r>
            <a:endParaRPr/>
          </a:p>
          <a:p>
            <a:pPr indent="0" lvl="0" marL="0" rtl="0" algn="ctr">
              <a:spcBef>
                <a:spcPts val="640"/>
              </a:spcBef>
              <a:spcAft>
                <a:spcPts val="0"/>
              </a:spcAft>
              <a:buClr>
                <a:srgbClr val="888888"/>
              </a:buClr>
              <a:buSzPct val="114285"/>
              <a:buNone/>
            </a:pPr>
            <a:r>
              <a:t/>
            </a:r>
            <a:endParaRPr>
              <a:latin typeface="Times New Roman"/>
              <a:ea typeface="Times New Roman"/>
              <a:cs typeface="Times New Roman"/>
              <a:sym typeface="Times New Roman"/>
            </a:endParaRPr>
          </a:p>
        </p:txBody>
      </p:sp>
      <p:sp>
        <p:nvSpPr>
          <p:cNvPr descr="Number 75 High Resolution Stock Photography and Images - Alamy" id="78" name="Google Shape;78;p16"/>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79" name="Google Shape;79;p16"/>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0" name="Google Shape;80;p16"/>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idx="1" type="subTitle"/>
          </p:nvPr>
        </p:nvSpPr>
        <p:spPr>
          <a:xfrm>
            <a:off x="460375" y="843558"/>
            <a:ext cx="8288100" cy="4104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solidFill>
                <a:srgbClr val="366092"/>
              </a:solidFill>
              <a:latin typeface="Times New Roman"/>
              <a:ea typeface="Times New Roman"/>
              <a:cs typeface="Times New Roman"/>
              <a:sym typeface="Times New Roman"/>
            </a:endParaRPr>
          </a:p>
          <a:p>
            <a:pPr indent="0" lvl="0" marL="0" rtl="0" algn="ctr">
              <a:spcBef>
                <a:spcPts val="660"/>
              </a:spcBef>
              <a:spcAft>
                <a:spcPts val="0"/>
              </a:spcAft>
              <a:buClr>
                <a:srgbClr val="1A078B"/>
              </a:buClr>
              <a:buSzPts val="3300"/>
              <a:buNone/>
            </a:pPr>
            <a:r>
              <a:rPr lang="ru" sz="3300">
                <a:solidFill>
                  <a:srgbClr val="1A078B"/>
                </a:solidFill>
                <a:latin typeface="Times New Roman"/>
                <a:ea typeface="Times New Roman"/>
                <a:cs typeface="Times New Roman"/>
                <a:sym typeface="Times New Roman"/>
              </a:rPr>
              <a:t>Қанипаның әр шәкірті Абай мен Мұхтарды терең біліп тұр. Егер де еліміздегі әр ұстаз баланы Қанипадай оқытса, қазақ тілінің болашағына күмән келтіруге болмас...</a:t>
            </a:r>
            <a:endParaRPr/>
          </a:p>
          <a:p>
            <a:pPr indent="0" lvl="0" marL="0" rtl="0" algn="ctr">
              <a:spcBef>
                <a:spcPts val="560"/>
              </a:spcBef>
              <a:spcAft>
                <a:spcPts val="0"/>
              </a:spcAft>
              <a:buClr>
                <a:srgbClr val="1A078B"/>
              </a:buClr>
              <a:buSzPts val="2800"/>
              <a:buNone/>
            </a:pPr>
            <a:r>
              <a:rPr b="1" lang="ru" sz="2800">
                <a:solidFill>
                  <a:srgbClr val="1A078B"/>
                </a:solidFill>
                <a:latin typeface="Times New Roman"/>
                <a:ea typeface="Times New Roman"/>
                <a:cs typeface="Times New Roman"/>
                <a:sym typeface="Times New Roman"/>
              </a:rPr>
              <a:t>Зәки Ахметов </a:t>
            </a:r>
            <a:endParaRPr sz="2800">
              <a:solidFill>
                <a:srgbClr val="1A078B"/>
              </a:solidFill>
              <a:latin typeface="Times New Roman"/>
              <a:ea typeface="Times New Roman"/>
              <a:cs typeface="Times New Roman"/>
              <a:sym typeface="Times New Roman"/>
            </a:endParaRPr>
          </a:p>
        </p:txBody>
      </p:sp>
      <p:sp>
        <p:nvSpPr>
          <p:cNvPr descr="Number 75 High Resolution Stock Photography and Images - Alamy" id="86" name="Google Shape;86;p17"/>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87" name="Google Shape;87;p17"/>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17"/>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subTitle"/>
          </p:nvPr>
        </p:nvSpPr>
        <p:spPr>
          <a:xfrm>
            <a:off x="307975" y="234553"/>
            <a:ext cx="8485500" cy="4443600"/>
          </a:xfrm>
          <a:prstGeom prst="rect">
            <a:avLst/>
          </a:prstGeom>
          <a:noFill/>
          <a:ln>
            <a:noFill/>
          </a:ln>
        </p:spPr>
        <p:txBody>
          <a:bodyPr anchorCtr="0" anchor="t" bIns="45700" lIns="91425" spcFirstLastPara="1" rIns="91425" wrap="square" tIns="45700">
            <a:normAutofit fontScale="25000"/>
          </a:bodyPr>
          <a:lstStyle/>
          <a:p>
            <a:pPr indent="0" lvl="0" marL="0" rtl="0" algn="ctr">
              <a:spcBef>
                <a:spcPts val="0"/>
              </a:spcBef>
              <a:spcAft>
                <a:spcPts val="0"/>
              </a:spcAft>
              <a:buClr>
                <a:srgbClr val="888888"/>
              </a:buClr>
              <a:buSzPct val="114285"/>
              <a:buNone/>
            </a:pPr>
            <a:r>
              <a:t/>
            </a:r>
            <a:endParaRPr>
              <a:solidFill>
                <a:srgbClr val="366092"/>
              </a:solidFill>
              <a:latin typeface="Times New Roman"/>
              <a:ea typeface="Times New Roman"/>
              <a:cs typeface="Times New Roman"/>
              <a:sym typeface="Times New Roman"/>
            </a:endParaRPr>
          </a:p>
          <a:p>
            <a:pPr indent="0" lvl="0" marL="0" rtl="0" algn="ctr">
              <a:spcBef>
                <a:spcPts val="728"/>
              </a:spcBef>
              <a:spcAft>
                <a:spcPts val="0"/>
              </a:spcAft>
              <a:buClr>
                <a:srgbClr val="1A078B"/>
              </a:buClr>
              <a:buSzPct val="100000"/>
              <a:buNone/>
            </a:pPr>
            <a:r>
              <a:rPr lang="ru" sz="11200">
                <a:solidFill>
                  <a:srgbClr val="1A078B"/>
                </a:solidFill>
                <a:latin typeface="Times New Roman"/>
                <a:ea typeface="Times New Roman"/>
                <a:cs typeface="Times New Roman"/>
                <a:sym typeface="Times New Roman"/>
              </a:rPr>
              <a:t> </a:t>
            </a:r>
            <a:r>
              <a:rPr lang="ru" sz="9800">
                <a:solidFill>
                  <a:srgbClr val="1A078B"/>
                </a:solidFill>
                <a:latin typeface="Times New Roman"/>
                <a:ea typeface="Times New Roman"/>
                <a:cs typeface="Times New Roman"/>
                <a:sym typeface="Times New Roman"/>
              </a:rPr>
              <a:t>Ұстаздық еңбегінен басқа адамдық қасиеттері мол. Ұстаз деген қашанда адамгершілігі мол сол қазақтың ең әдемі ұстаз туралы ұғымның бәрі бойына жинақталған. Менімше Қанипаның шәкірттері де өзіне ұқсайтын шығар деп ойлаймын. Адамшылық қасиеті Қанипа - өте турашыл, білгенін барынша балаларға  беруге тырысатын, өзінше бөлісетін, ашық мінезі, еркін сөйлейтін өте бір шешен қыз.</a:t>
            </a:r>
            <a:endParaRPr sz="9800">
              <a:solidFill>
                <a:srgbClr val="1A078B"/>
              </a:solidFill>
              <a:latin typeface="Times New Roman"/>
              <a:ea typeface="Times New Roman"/>
              <a:cs typeface="Times New Roman"/>
              <a:sym typeface="Times New Roman"/>
            </a:endParaRPr>
          </a:p>
          <a:p>
            <a:pPr indent="0" lvl="0" marL="0" rtl="0" algn="ctr">
              <a:spcBef>
                <a:spcPts val="637"/>
              </a:spcBef>
              <a:spcAft>
                <a:spcPts val="0"/>
              </a:spcAft>
              <a:buClr>
                <a:srgbClr val="1A078B"/>
              </a:buClr>
              <a:buSzPct val="100000"/>
              <a:buNone/>
            </a:pPr>
            <a:r>
              <a:rPr b="1" lang="ru" sz="9800">
                <a:solidFill>
                  <a:srgbClr val="1A078B"/>
                </a:solidFill>
                <a:latin typeface="Times New Roman"/>
                <a:ea typeface="Times New Roman"/>
                <a:cs typeface="Times New Roman"/>
                <a:sym typeface="Times New Roman"/>
              </a:rPr>
              <a:t>Сейіт Қасқабасов </a:t>
            </a:r>
            <a:endParaRPr sz="9800">
              <a:solidFill>
                <a:srgbClr val="1A078B"/>
              </a:solidFill>
              <a:latin typeface="Times New Roman"/>
              <a:ea typeface="Times New Roman"/>
              <a:cs typeface="Times New Roman"/>
              <a:sym typeface="Times New Roman"/>
            </a:endParaRPr>
          </a:p>
        </p:txBody>
      </p:sp>
      <p:sp>
        <p:nvSpPr>
          <p:cNvPr descr="Number 75 High Resolution Stock Photography and Images - Alamy" id="94" name="Google Shape;94;p18"/>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95" name="Google Shape;95;p18"/>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8"/>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idx="1" type="subTitle"/>
          </p:nvPr>
        </p:nvSpPr>
        <p:spPr>
          <a:xfrm>
            <a:off x="612775" y="566624"/>
            <a:ext cx="7991700" cy="4435500"/>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0"/>
              </a:spcBef>
              <a:spcAft>
                <a:spcPts val="0"/>
              </a:spcAft>
              <a:buClr>
                <a:srgbClr val="888888"/>
              </a:buClr>
              <a:buSzPts val="3200"/>
              <a:buNone/>
            </a:pPr>
            <a:r>
              <a:t/>
            </a:r>
            <a:endParaRPr>
              <a:solidFill>
                <a:srgbClr val="366092"/>
              </a:solidFill>
              <a:latin typeface="Times New Roman"/>
              <a:ea typeface="Times New Roman"/>
              <a:cs typeface="Times New Roman"/>
              <a:sym typeface="Times New Roman"/>
            </a:endParaRPr>
          </a:p>
          <a:p>
            <a:pPr indent="0" lvl="0" marL="0" rtl="0" algn="ctr">
              <a:spcBef>
                <a:spcPts val="592"/>
              </a:spcBef>
              <a:spcAft>
                <a:spcPts val="0"/>
              </a:spcAft>
              <a:buClr>
                <a:srgbClr val="1A078B"/>
              </a:buClr>
              <a:buSzPts val="3200"/>
              <a:buNone/>
            </a:pPr>
            <a:r>
              <a:rPr lang="ru">
                <a:solidFill>
                  <a:srgbClr val="1A078B"/>
                </a:solidFill>
                <a:latin typeface="Times New Roman"/>
                <a:ea typeface="Times New Roman"/>
                <a:cs typeface="Times New Roman"/>
                <a:sym typeface="Times New Roman"/>
              </a:rPr>
              <a:t>Қанипаның балалары көркем мәтінді жақсы оқиды екен. Білімдері мені қызықтырады. Ал мұғалімнің іс-тәжірибесін, әсіресе, сыныпты топқа бөліп, шағын әдеби айтыс ұйымдастыруы маған қатты ұнады. Оқушылар өз ойын еркін жеткізе біледі, әрі оқығандарын жақсы талдайды екен. Студенттерге айта барам. Осы әдісті университет студенттеріне пайдалануға болады. </a:t>
            </a:r>
            <a:endParaRPr/>
          </a:p>
          <a:p>
            <a:pPr indent="0" lvl="0" marL="0" rtl="0" algn="ctr">
              <a:spcBef>
                <a:spcPts val="592"/>
              </a:spcBef>
              <a:spcAft>
                <a:spcPts val="0"/>
              </a:spcAft>
              <a:buClr>
                <a:srgbClr val="1A078B"/>
              </a:buClr>
              <a:buSzPts val="3200"/>
              <a:buNone/>
            </a:pPr>
            <a:r>
              <a:rPr lang="ru">
                <a:solidFill>
                  <a:srgbClr val="1A078B"/>
                </a:solidFill>
                <a:latin typeface="Times New Roman"/>
                <a:ea typeface="Times New Roman"/>
                <a:cs typeface="Times New Roman"/>
                <a:sym typeface="Times New Roman"/>
              </a:rPr>
              <a:t>                                                                                </a:t>
            </a:r>
            <a:r>
              <a:rPr b="1" lang="ru">
                <a:solidFill>
                  <a:srgbClr val="1A078B"/>
                </a:solidFill>
                <a:latin typeface="Times New Roman"/>
                <a:ea typeface="Times New Roman"/>
                <a:cs typeface="Times New Roman"/>
                <a:sym typeface="Times New Roman"/>
              </a:rPr>
              <a:t>Тұрсынбек Кәкішев                              </a:t>
            </a:r>
            <a:endParaRPr>
              <a:solidFill>
                <a:srgbClr val="1A078B"/>
              </a:solidFill>
              <a:latin typeface="Times New Roman"/>
              <a:ea typeface="Times New Roman"/>
              <a:cs typeface="Times New Roman"/>
              <a:sym typeface="Times New Roman"/>
            </a:endParaRPr>
          </a:p>
          <a:p>
            <a:pPr indent="0" lvl="0" marL="0" rtl="0" algn="ctr">
              <a:spcBef>
                <a:spcPts val="592"/>
              </a:spcBef>
              <a:spcAft>
                <a:spcPts val="0"/>
              </a:spcAft>
              <a:buClr>
                <a:srgbClr val="888888"/>
              </a:buClr>
              <a:buSzPts val="3200"/>
              <a:buNone/>
            </a:pPr>
            <a:r>
              <a:t/>
            </a:r>
            <a:endParaRPr>
              <a:latin typeface="Times New Roman"/>
              <a:ea typeface="Times New Roman"/>
              <a:cs typeface="Times New Roman"/>
              <a:sym typeface="Times New Roman"/>
            </a:endParaRPr>
          </a:p>
        </p:txBody>
      </p:sp>
      <p:sp>
        <p:nvSpPr>
          <p:cNvPr descr="Number 75 High Resolution Stock Photography and Images - Alamy" id="102" name="Google Shape;102;p19"/>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103" name="Google Shape;103;p19"/>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19"/>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idx="1" type="subTitle"/>
          </p:nvPr>
        </p:nvSpPr>
        <p:spPr>
          <a:xfrm>
            <a:off x="1835696" y="221833"/>
            <a:ext cx="5616600" cy="12489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366092"/>
              </a:buClr>
              <a:buSzPts val="2800"/>
              <a:buNone/>
            </a:pPr>
            <a:r>
              <a:rPr b="1" lang="ru" sz="2800">
                <a:solidFill>
                  <a:srgbClr val="366092"/>
                </a:solidFill>
                <a:latin typeface="Times New Roman"/>
                <a:ea typeface="Times New Roman"/>
                <a:cs typeface="Times New Roman"/>
                <a:sym typeface="Times New Roman"/>
              </a:rPr>
              <a:t>ҰСТАЗДЫҢ ӘДЕБИЕТТІ ОҚЫТУ ӘДІСТЕМЕСІ</a:t>
            </a:r>
            <a:endParaRPr/>
          </a:p>
        </p:txBody>
      </p:sp>
      <p:sp>
        <p:nvSpPr>
          <p:cNvPr descr="Number 75 High Resolution Stock Photography and Images - Alamy" id="110" name="Google Shape;110;p20"/>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111" name="Google Shape;111;p20"/>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20"/>
          <p:cNvSpPr/>
          <p:nvPr/>
        </p:nvSpPr>
        <p:spPr>
          <a:xfrm>
            <a:off x="1691680"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20"/>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4" name="Google Shape;114;p20"/>
          <p:cNvGrpSpPr/>
          <p:nvPr/>
        </p:nvGrpSpPr>
        <p:grpSpPr>
          <a:xfrm>
            <a:off x="388367" y="1062719"/>
            <a:ext cx="8479500" cy="3882157"/>
            <a:chOff x="0" y="76191"/>
            <a:chExt cx="8479500" cy="5176209"/>
          </a:xfrm>
        </p:grpSpPr>
        <p:sp>
          <p:nvSpPr>
            <p:cNvPr id="115" name="Google Shape;115;p20"/>
            <p:cNvSpPr/>
            <p:nvPr/>
          </p:nvSpPr>
          <p:spPr>
            <a:xfrm>
              <a:off x="0" y="820370"/>
              <a:ext cx="8479500" cy="378000"/>
            </a:xfrm>
            <a:prstGeom prst="rect">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a:off x="500808" y="76191"/>
              <a:ext cx="7938900" cy="9657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txBox="1"/>
            <p:nvPr/>
          </p:nvSpPr>
          <p:spPr>
            <a:xfrm>
              <a:off x="547944" y="123327"/>
              <a:ext cx="7844700" cy="871200"/>
            </a:xfrm>
            <a:prstGeom prst="rect">
              <a:avLst/>
            </a:prstGeom>
            <a:noFill/>
            <a:ln>
              <a:noFill/>
            </a:ln>
          </p:spPr>
          <p:txBody>
            <a:bodyPr anchorCtr="0" anchor="ctr" bIns="0" lIns="224350" spcFirstLastPara="1" rIns="224350" wrap="square" tIns="0">
              <a:noAutofit/>
            </a:bodyPr>
            <a:lstStyle/>
            <a:p>
              <a:pPr indent="0" lvl="0" marL="0" marR="0" rtl="0" algn="l">
                <a:lnSpc>
                  <a:spcPct val="90000"/>
                </a:lnSpc>
                <a:spcBef>
                  <a:spcPts val="0"/>
                </a:spcBef>
                <a:spcAft>
                  <a:spcPts val="0"/>
                </a:spcAft>
                <a:buClr>
                  <a:schemeClr val="lt1"/>
                </a:buClr>
                <a:buSzPts val="2200"/>
                <a:buFont typeface="Times New Roman"/>
                <a:buNone/>
              </a:pPr>
              <a:r>
                <a:rPr lang="ru" sz="2200">
                  <a:solidFill>
                    <a:schemeClr val="lt1"/>
                  </a:solidFill>
                  <a:latin typeface="Times New Roman"/>
                  <a:ea typeface="Times New Roman"/>
                  <a:cs typeface="Times New Roman"/>
                  <a:sym typeface="Times New Roman"/>
                </a:rPr>
                <a:t>1. Академик Ю.К. Бабанскийдің «Оқу-тәрбие жұмысын оптималдандыру» жүйесімен жұмысы</a:t>
              </a:r>
              <a:endParaRPr sz="2200">
                <a:solidFill>
                  <a:schemeClr val="lt1"/>
                </a:solidFill>
                <a:latin typeface="Times New Roman"/>
                <a:ea typeface="Times New Roman"/>
                <a:cs typeface="Times New Roman"/>
                <a:sym typeface="Times New Roman"/>
              </a:endParaRPr>
            </a:p>
          </p:txBody>
        </p:sp>
        <p:sp>
          <p:nvSpPr>
            <p:cNvPr id="118" name="Google Shape;118;p20"/>
            <p:cNvSpPr/>
            <p:nvPr/>
          </p:nvSpPr>
          <p:spPr>
            <a:xfrm>
              <a:off x="0" y="1726833"/>
              <a:ext cx="8479500" cy="378000"/>
            </a:xfrm>
            <a:prstGeom prst="rect">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a:off x="621945" y="1248268"/>
              <a:ext cx="7686300" cy="6690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txBox="1"/>
            <p:nvPr/>
          </p:nvSpPr>
          <p:spPr>
            <a:xfrm>
              <a:off x="654596" y="1280919"/>
              <a:ext cx="7621200" cy="603600"/>
            </a:xfrm>
            <a:prstGeom prst="rect">
              <a:avLst/>
            </a:prstGeom>
            <a:noFill/>
            <a:ln>
              <a:noFill/>
            </a:ln>
          </p:spPr>
          <p:txBody>
            <a:bodyPr anchorCtr="0" anchor="ctr" bIns="0" lIns="224350" spcFirstLastPara="1" rIns="224350" wrap="square" tIns="0">
              <a:noAutofit/>
            </a:bodyPr>
            <a:lstStyle/>
            <a:p>
              <a:pPr indent="0" lvl="0" marL="0" marR="0" rtl="0" algn="l">
                <a:lnSpc>
                  <a:spcPct val="90000"/>
                </a:lnSpc>
                <a:spcBef>
                  <a:spcPts val="0"/>
                </a:spcBef>
                <a:spcAft>
                  <a:spcPts val="0"/>
                </a:spcAft>
                <a:buClr>
                  <a:schemeClr val="lt1"/>
                </a:buClr>
                <a:buSzPts val="2200"/>
                <a:buFont typeface="Times New Roman"/>
                <a:buNone/>
              </a:pPr>
              <a:r>
                <a:rPr lang="ru" sz="2200">
                  <a:solidFill>
                    <a:schemeClr val="lt1"/>
                  </a:solidFill>
                  <a:latin typeface="Times New Roman"/>
                  <a:ea typeface="Times New Roman"/>
                  <a:cs typeface="Times New Roman"/>
                  <a:sym typeface="Times New Roman"/>
                </a:rPr>
                <a:t>2. Проблемалық оқыту әдісін технология деңгейіне көтеруі;</a:t>
              </a:r>
              <a:endParaRPr sz="2200">
                <a:solidFill>
                  <a:schemeClr val="lt1"/>
                </a:solidFill>
                <a:latin typeface="Times New Roman"/>
                <a:ea typeface="Times New Roman"/>
                <a:cs typeface="Times New Roman"/>
                <a:sym typeface="Times New Roman"/>
              </a:endParaRPr>
            </a:p>
          </p:txBody>
        </p:sp>
        <p:sp>
          <p:nvSpPr>
            <p:cNvPr id="121" name="Google Shape;121;p20"/>
            <p:cNvSpPr/>
            <p:nvPr/>
          </p:nvSpPr>
          <p:spPr>
            <a:xfrm>
              <a:off x="0" y="2658101"/>
              <a:ext cx="8479500" cy="378000"/>
            </a:xfrm>
            <a:prstGeom prst="rect">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p:nvPr/>
          </p:nvSpPr>
          <p:spPr>
            <a:xfrm>
              <a:off x="500808" y="2185833"/>
              <a:ext cx="7738500" cy="6936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txBox="1"/>
            <p:nvPr/>
          </p:nvSpPr>
          <p:spPr>
            <a:xfrm>
              <a:off x="534670" y="2219695"/>
              <a:ext cx="7670700" cy="625800"/>
            </a:xfrm>
            <a:prstGeom prst="rect">
              <a:avLst/>
            </a:prstGeom>
            <a:noFill/>
            <a:ln>
              <a:noFill/>
            </a:ln>
          </p:spPr>
          <p:txBody>
            <a:bodyPr anchorCtr="0" anchor="ctr" bIns="0" lIns="224350" spcFirstLastPara="1" rIns="224350" wrap="square" tIns="0">
              <a:noAutofit/>
            </a:bodyPr>
            <a:lstStyle/>
            <a:p>
              <a:pPr indent="0" lvl="0" marL="0" marR="0" rtl="0" algn="l">
                <a:lnSpc>
                  <a:spcPct val="90000"/>
                </a:lnSpc>
                <a:spcBef>
                  <a:spcPts val="0"/>
                </a:spcBef>
                <a:spcAft>
                  <a:spcPts val="0"/>
                </a:spcAft>
                <a:buClr>
                  <a:schemeClr val="lt1"/>
                </a:buClr>
                <a:buSzPts val="2200"/>
                <a:buFont typeface="Times New Roman"/>
                <a:buNone/>
              </a:pPr>
              <a:r>
                <a:rPr lang="ru" sz="2200">
                  <a:solidFill>
                    <a:schemeClr val="lt1"/>
                  </a:solidFill>
                  <a:latin typeface="Times New Roman"/>
                  <a:ea typeface="Times New Roman"/>
                  <a:cs typeface="Times New Roman"/>
                  <a:sym typeface="Times New Roman"/>
                </a:rPr>
                <a:t>3. Авторлық оқу бағдарламалары мен әдістемесін ұсынуы; </a:t>
              </a:r>
              <a:endParaRPr sz="2200">
                <a:solidFill>
                  <a:schemeClr val="lt1"/>
                </a:solidFill>
                <a:latin typeface="Times New Roman"/>
                <a:ea typeface="Times New Roman"/>
                <a:cs typeface="Times New Roman"/>
                <a:sym typeface="Times New Roman"/>
              </a:endParaRPr>
            </a:p>
          </p:txBody>
        </p:sp>
        <p:sp>
          <p:nvSpPr>
            <p:cNvPr id="124" name="Google Shape;124;p20"/>
            <p:cNvSpPr/>
            <p:nvPr/>
          </p:nvSpPr>
          <p:spPr>
            <a:xfrm>
              <a:off x="0" y="3815348"/>
              <a:ext cx="8479500" cy="378000"/>
            </a:xfrm>
            <a:prstGeom prst="rect">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a:off x="421073" y="3117101"/>
              <a:ext cx="8058000" cy="9195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txBox="1"/>
            <p:nvPr/>
          </p:nvSpPr>
          <p:spPr>
            <a:xfrm>
              <a:off x="465966" y="3161994"/>
              <a:ext cx="7968300" cy="829800"/>
            </a:xfrm>
            <a:prstGeom prst="rect">
              <a:avLst/>
            </a:prstGeom>
            <a:noFill/>
            <a:ln>
              <a:noFill/>
            </a:ln>
          </p:spPr>
          <p:txBody>
            <a:bodyPr anchorCtr="0" anchor="ctr" bIns="0" lIns="224350" spcFirstLastPara="1" rIns="224350" wrap="square" tIns="0">
              <a:noAutofit/>
            </a:bodyPr>
            <a:lstStyle/>
            <a:p>
              <a:pPr indent="0" lvl="0" marL="0" marR="0" rtl="0" algn="l">
                <a:lnSpc>
                  <a:spcPct val="90000"/>
                </a:lnSpc>
                <a:spcBef>
                  <a:spcPts val="0"/>
                </a:spcBef>
                <a:spcAft>
                  <a:spcPts val="0"/>
                </a:spcAft>
                <a:buClr>
                  <a:schemeClr val="lt1"/>
                </a:buClr>
                <a:buSzPts val="2200"/>
                <a:buFont typeface="Times New Roman"/>
                <a:buNone/>
              </a:pPr>
              <a:r>
                <a:rPr lang="ru" sz="2200">
                  <a:solidFill>
                    <a:schemeClr val="lt1"/>
                  </a:solidFill>
                  <a:latin typeface="Times New Roman"/>
                  <a:ea typeface="Times New Roman"/>
                  <a:cs typeface="Times New Roman"/>
                  <a:sym typeface="Times New Roman"/>
                </a:rPr>
                <a:t>4. Әдебиетті тереңдетіп оқытуда эксперименттік әдісті қолдануы;</a:t>
              </a:r>
              <a:endParaRPr sz="2200">
                <a:solidFill>
                  <a:schemeClr val="lt1"/>
                </a:solidFill>
                <a:latin typeface="Times New Roman"/>
                <a:ea typeface="Times New Roman"/>
                <a:cs typeface="Times New Roman"/>
                <a:sym typeface="Times New Roman"/>
              </a:endParaRPr>
            </a:p>
          </p:txBody>
        </p:sp>
        <p:sp>
          <p:nvSpPr>
            <p:cNvPr id="127" name="Google Shape;127;p20"/>
            <p:cNvSpPr/>
            <p:nvPr/>
          </p:nvSpPr>
          <p:spPr>
            <a:xfrm>
              <a:off x="0" y="4874400"/>
              <a:ext cx="8479500" cy="378000"/>
            </a:xfrm>
            <a:prstGeom prst="rect">
              <a:avLst/>
            </a:prstGeom>
            <a:solidFill>
              <a:schemeClr val="lt1">
                <a:alpha val="89800"/>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a:off x="500808" y="4274348"/>
              <a:ext cx="7686300" cy="82140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txBox="1"/>
            <p:nvPr/>
          </p:nvSpPr>
          <p:spPr>
            <a:xfrm>
              <a:off x="540908" y="4314448"/>
              <a:ext cx="7606200" cy="741300"/>
            </a:xfrm>
            <a:prstGeom prst="rect">
              <a:avLst/>
            </a:prstGeom>
            <a:noFill/>
            <a:ln>
              <a:noFill/>
            </a:ln>
          </p:spPr>
          <p:txBody>
            <a:bodyPr anchorCtr="0" anchor="ctr" bIns="0" lIns="224350" spcFirstLastPara="1" rIns="224350" wrap="square" tIns="0">
              <a:noAutofit/>
            </a:bodyPr>
            <a:lstStyle/>
            <a:p>
              <a:pPr indent="0" lvl="0" marL="0" marR="0" rtl="0" algn="l">
                <a:lnSpc>
                  <a:spcPct val="90000"/>
                </a:lnSpc>
                <a:spcBef>
                  <a:spcPts val="0"/>
                </a:spcBef>
                <a:spcAft>
                  <a:spcPts val="0"/>
                </a:spcAft>
                <a:buClr>
                  <a:schemeClr val="lt1"/>
                </a:buClr>
                <a:buSzPts val="2200"/>
                <a:buFont typeface="Times New Roman"/>
                <a:buNone/>
              </a:pPr>
              <a:r>
                <a:rPr lang="ru" sz="2200">
                  <a:solidFill>
                    <a:schemeClr val="lt1"/>
                  </a:solidFill>
                  <a:latin typeface="Times New Roman"/>
                  <a:ea typeface="Times New Roman"/>
                  <a:cs typeface="Times New Roman"/>
                  <a:sym typeface="Times New Roman"/>
                </a:rPr>
                <a:t>5. Авторлық «Ой тастау, ойланту, ойлау» технологиясы</a:t>
              </a:r>
              <a:endParaRPr sz="2200">
                <a:solidFill>
                  <a:schemeClr val="lt1"/>
                </a:solidFill>
                <a:latin typeface="Times New Roman"/>
                <a:ea typeface="Times New Roman"/>
                <a:cs typeface="Times New Roman"/>
                <a:sym typeface="Times New Roma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idx="1" type="subTitle"/>
          </p:nvPr>
        </p:nvSpPr>
        <p:spPr>
          <a:xfrm>
            <a:off x="612775" y="305787"/>
            <a:ext cx="8279700" cy="4767600"/>
          </a:xfrm>
          <a:prstGeom prst="rect">
            <a:avLst/>
          </a:prstGeom>
          <a:noFill/>
          <a:ln>
            <a:noFill/>
          </a:ln>
        </p:spPr>
        <p:txBody>
          <a:bodyPr anchorCtr="0" anchor="t" bIns="45700" lIns="91425" spcFirstLastPara="1" rIns="91425" wrap="square" tIns="45700">
            <a:normAutofit fontScale="62500" lnSpcReduction="10000"/>
          </a:bodyPr>
          <a:lstStyle/>
          <a:p>
            <a:pPr indent="0" lvl="0" marL="0" rtl="0" algn="ctr">
              <a:spcBef>
                <a:spcPts val="0"/>
              </a:spcBef>
              <a:spcAft>
                <a:spcPts val="0"/>
              </a:spcAft>
              <a:buClr>
                <a:srgbClr val="FF0000"/>
              </a:buClr>
              <a:buSzPct val="100000"/>
              <a:buNone/>
            </a:pPr>
            <a:r>
              <a:rPr b="1" lang="ru" sz="3700">
                <a:solidFill>
                  <a:srgbClr val="FF0000"/>
                </a:solidFill>
                <a:latin typeface="Times New Roman"/>
                <a:ea typeface="Times New Roman"/>
                <a:cs typeface="Times New Roman"/>
                <a:sym typeface="Times New Roman"/>
              </a:rPr>
              <a:t>І. Академик Ю.К. Бабанскийдің «Оқу-тәрбие жұмысын оптималдандыру» жүйесімен жұмысы</a:t>
            </a:r>
            <a:endParaRPr/>
          </a:p>
          <a:p>
            <a:pPr indent="-332295" lvl="0" marL="514350" rtl="0" algn="just">
              <a:spcBef>
                <a:spcPts val="573"/>
              </a:spcBef>
              <a:spcAft>
                <a:spcPts val="0"/>
              </a:spcAft>
              <a:buClr>
                <a:srgbClr val="888888"/>
              </a:buClr>
              <a:buSzPct val="100000"/>
              <a:buFont typeface="Calibri"/>
              <a:buNone/>
            </a:pPr>
            <a:r>
              <a:t/>
            </a:r>
            <a:endParaRPr b="1" sz="3700">
              <a:solidFill>
                <a:srgbClr val="1A078B"/>
              </a:solidFill>
              <a:latin typeface="Times New Roman"/>
              <a:ea typeface="Times New Roman"/>
              <a:cs typeface="Times New Roman"/>
              <a:sym typeface="Times New Roman"/>
            </a:endParaRPr>
          </a:p>
          <a:p>
            <a:pPr indent="0" lvl="0" marL="0" rtl="0" algn="just">
              <a:spcBef>
                <a:spcPts val="573"/>
              </a:spcBef>
              <a:spcAft>
                <a:spcPts val="0"/>
              </a:spcAft>
              <a:buClr>
                <a:srgbClr val="1A078B"/>
              </a:buClr>
              <a:buSzPct val="100000"/>
              <a:buNone/>
            </a:pPr>
            <a:r>
              <a:rPr b="1" lang="ru" sz="3700">
                <a:solidFill>
                  <a:srgbClr val="1A078B"/>
                </a:solidFill>
                <a:latin typeface="Times New Roman"/>
                <a:ea typeface="Times New Roman"/>
                <a:cs typeface="Times New Roman"/>
                <a:sym typeface="Times New Roman"/>
              </a:rPr>
              <a:t>Қ. Бітібаева </a:t>
            </a:r>
            <a:r>
              <a:rPr lang="ru" sz="3700">
                <a:solidFill>
                  <a:srgbClr val="1A078B"/>
                </a:solidFill>
                <a:latin typeface="Times New Roman"/>
                <a:ea typeface="Times New Roman"/>
                <a:cs typeface="Times New Roman"/>
                <a:sym typeface="Times New Roman"/>
              </a:rPr>
              <a:t>Оптималдандырылған сабақ // Қазақстан мектебі, 1984, №4.</a:t>
            </a:r>
            <a:endParaRPr sz="3700">
              <a:solidFill>
                <a:srgbClr val="1A078B"/>
              </a:solidFill>
              <a:latin typeface="Times New Roman"/>
              <a:ea typeface="Times New Roman"/>
              <a:cs typeface="Times New Roman"/>
              <a:sym typeface="Times New Roman"/>
            </a:endParaRPr>
          </a:p>
          <a:p>
            <a:pPr indent="0" lvl="0" marL="0" rtl="0" algn="just">
              <a:spcBef>
                <a:spcPts val="573"/>
              </a:spcBef>
              <a:spcAft>
                <a:spcPts val="0"/>
              </a:spcAft>
              <a:buClr>
                <a:srgbClr val="1A078B"/>
              </a:buClr>
              <a:buSzPct val="100000"/>
              <a:buNone/>
            </a:pPr>
            <a:r>
              <a:rPr b="1" lang="ru" sz="3700">
                <a:solidFill>
                  <a:srgbClr val="1A078B"/>
                </a:solidFill>
                <a:latin typeface="Times New Roman"/>
                <a:ea typeface="Times New Roman"/>
                <a:cs typeface="Times New Roman"/>
                <a:sym typeface="Times New Roman"/>
              </a:rPr>
              <a:t>Қ. Бітібаева </a:t>
            </a:r>
            <a:r>
              <a:rPr lang="ru" sz="3700">
                <a:solidFill>
                  <a:srgbClr val="1A078B"/>
                </a:solidFill>
                <a:latin typeface="Times New Roman"/>
                <a:ea typeface="Times New Roman"/>
                <a:cs typeface="Times New Roman"/>
                <a:sym typeface="Times New Roman"/>
              </a:rPr>
              <a:t>Әдебиет сабағында оптимизация идеясын пайдалану жолдары (брошюра) // Білім қоғамы, 1985.</a:t>
            </a:r>
            <a:endParaRPr sz="3700">
              <a:solidFill>
                <a:srgbClr val="1A078B"/>
              </a:solidFill>
              <a:latin typeface="Times New Roman"/>
              <a:ea typeface="Times New Roman"/>
              <a:cs typeface="Times New Roman"/>
              <a:sym typeface="Times New Roman"/>
            </a:endParaRPr>
          </a:p>
          <a:p>
            <a:pPr indent="0" lvl="0" marL="0" rtl="0" algn="just">
              <a:spcBef>
                <a:spcPts val="573"/>
              </a:spcBef>
              <a:spcAft>
                <a:spcPts val="0"/>
              </a:spcAft>
              <a:buClr>
                <a:srgbClr val="1A078B"/>
              </a:buClr>
              <a:buSzPct val="100000"/>
              <a:buNone/>
            </a:pPr>
            <a:r>
              <a:rPr b="1" lang="ru" sz="3700">
                <a:solidFill>
                  <a:srgbClr val="1A078B"/>
                </a:solidFill>
                <a:latin typeface="Times New Roman"/>
                <a:ea typeface="Times New Roman"/>
                <a:cs typeface="Times New Roman"/>
                <a:sym typeface="Times New Roman"/>
              </a:rPr>
              <a:t>К. Битибаева </a:t>
            </a:r>
            <a:r>
              <a:rPr lang="ru" sz="3700">
                <a:solidFill>
                  <a:srgbClr val="1A078B"/>
                </a:solidFill>
                <a:latin typeface="Times New Roman"/>
                <a:ea typeface="Times New Roman"/>
                <a:cs typeface="Times New Roman"/>
                <a:sym typeface="Times New Roman"/>
              </a:rPr>
              <a:t>Идеи оптимизации и задачи учителей по их претворению //Методический материал помощь лектору на казахском языке.  г. Усть – Каменогорск, 1986. – 225 с.</a:t>
            </a:r>
            <a:endParaRPr sz="3700">
              <a:solidFill>
                <a:srgbClr val="1A078B"/>
              </a:solidFill>
              <a:latin typeface="Times New Roman"/>
              <a:ea typeface="Times New Roman"/>
              <a:cs typeface="Times New Roman"/>
              <a:sym typeface="Times New Roman"/>
            </a:endParaRPr>
          </a:p>
          <a:p>
            <a:pPr indent="0" lvl="0" marL="0" rtl="0" algn="just">
              <a:spcBef>
                <a:spcPts val="573"/>
              </a:spcBef>
              <a:spcAft>
                <a:spcPts val="0"/>
              </a:spcAft>
              <a:buClr>
                <a:srgbClr val="1A078B"/>
              </a:buClr>
              <a:buSzPct val="100000"/>
              <a:buNone/>
            </a:pPr>
            <a:r>
              <a:rPr b="1" lang="ru" sz="3700">
                <a:solidFill>
                  <a:srgbClr val="1A078B"/>
                </a:solidFill>
                <a:latin typeface="Times New Roman"/>
                <a:ea typeface="Times New Roman"/>
                <a:cs typeface="Times New Roman"/>
                <a:sym typeface="Times New Roman"/>
              </a:rPr>
              <a:t>Қ. Бітібаева </a:t>
            </a:r>
            <a:r>
              <a:rPr lang="ru" sz="3700">
                <a:solidFill>
                  <a:srgbClr val="1A078B"/>
                </a:solidFill>
                <a:latin typeface="Times New Roman"/>
                <a:ea typeface="Times New Roman"/>
                <a:cs typeface="Times New Roman"/>
                <a:sym typeface="Times New Roman"/>
              </a:rPr>
              <a:t>Қазақ әдебиетін жаңашыл көзқараспен оқыту проблемалары // Қазақстан мектебі, 1989, №2.</a:t>
            </a:r>
            <a:endParaRPr sz="3700">
              <a:solidFill>
                <a:srgbClr val="1A078B"/>
              </a:solidFill>
              <a:latin typeface="Times New Roman"/>
              <a:ea typeface="Times New Roman"/>
              <a:cs typeface="Times New Roman"/>
              <a:sym typeface="Times New Roman"/>
            </a:endParaRPr>
          </a:p>
          <a:p>
            <a:pPr indent="0" lvl="0" marL="0" rtl="0" algn="ctr">
              <a:spcBef>
                <a:spcPts val="496"/>
              </a:spcBef>
              <a:spcAft>
                <a:spcPts val="0"/>
              </a:spcAft>
              <a:buClr>
                <a:srgbClr val="888888"/>
              </a:buClr>
              <a:buSzPct val="114285"/>
              <a:buNone/>
            </a:pPr>
            <a:r>
              <a:t/>
            </a:r>
            <a:endParaRPr>
              <a:latin typeface="Times New Roman"/>
              <a:ea typeface="Times New Roman"/>
              <a:cs typeface="Times New Roman"/>
              <a:sym typeface="Times New Roman"/>
            </a:endParaRPr>
          </a:p>
        </p:txBody>
      </p:sp>
      <p:sp>
        <p:nvSpPr>
          <p:cNvPr descr="Number 75 High Resolution Stock Photography and Images - Alamy" id="135" name="Google Shape;135;p21"/>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136" name="Google Shape;136;p21"/>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21"/>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idx="1" type="subTitle"/>
          </p:nvPr>
        </p:nvSpPr>
        <p:spPr>
          <a:xfrm>
            <a:off x="460375" y="566624"/>
            <a:ext cx="8144100" cy="44355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solidFill>
                <a:srgbClr val="366092"/>
              </a:solidFill>
              <a:latin typeface="Times New Roman"/>
              <a:ea typeface="Times New Roman"/>
              <a:cs typeface="Times New Roman"/>
              <a:sym typeface="Times New Roman"/>
            </a:endParaRPr>
          </a:p>
          <a:p>
            <a:pPr indent="0" lvl="0" marL="0" rtl="0" algn="ctr">
              <a:spcBef>
                <a:spcPts val="560"/>
              </a:spcBef>
              <a:spcAft>
                <a:spcPts val="0"/>
              </a:spcAft>
              <a:buClr>
                <a:srgbClr val="1A078B"/>
              </a:buClr>
              <a:buSzPts val="2800"/>
              <a:buNone/>
            </a:pPr>
            <a:r>
              <a:rPr b="1" i="1" lang="ru" sz="2800">
                <a:solidFill>
                  <a:srgbClr val="1A078B"/>
                </a:solidFill>
                <a:latin typeface="Times New Roman"/>
                <a:ea typeface="Times New Roman"/>
                <a:cs typeface="Times New Roman"/>
                <a:sym typeface="Times New Roman"/>
              </a:rPr>
              <a:t>Канипа Омаргалиевна, </a:t>
            </a:r>
            <a:endParaRPr/>
          </a:p>
          <a:p>
            <a:pPr indent="0" lvl="0" marL="0" rtl="0" algn="ctr">
              <a:spcBef>
                <a:spcPts val="560"/>
              </a:spcBef>
              <a:spcAft>
                <a:spcPts val="0"/>
              </a:spcAft>
              <a:buClr>
                <a:srgbClr val="1A078B"/>
              </a:buClr>
              <a:buSzPts val="2800"/>
              <a:buNone/>
            </a:pPr>
            <a:r>
              <a:rPr lang="ru" sz="2800">
                <a:solidFill>
                  <a:srgbClr val="1A078B"/>
                </a:solidFill>
                <a:latin typeface="Times New Roman"/>
                <a:ea typeface="Times New Roman"/>
                <a:cs typeface="Times New Roman"/>
                <a:sym typeface="Times New Roman"/>
              </a:rPr>
              <a:t>прочитал Вашу работу «Применение идеи оптимизации на уроках казахской литературы». Работа очень ценная. Желаю творческих успехов!</a:t>
            </a:r>
            <a:endParaRPr/>
          </a:p>
          <a:p>
            <a:pPr indent="0" lvl="0" marL="0" rtl="0" algn="ctr">
              <a:spcBef>
                <a:spcPts val="560"/>
              </a:spcBef>
              <a:spcAft>
                <a:spcPts val="0"/>
              </a:spcAft>
              <a:buClr>
                <a:srgbClr val="888888"/>
              </a:buClr>
              <a:buSzPts val="2800"/>
              <a:buNone/>
            </a:pPr>
            <a:r>
              <a:t/>
            </a:r>
            <a:endParaRPr sz="2800">
              <a:solidFill>
                <a:srgbClr val="1A078B"/>
              </a:solidFill>
              <a:latin typeface="Times New Roman"/>
              <a:ea typeface="Times New Roman"/>
              <a:cs typeface="Times New Roman"/>
              <a:sym typeface="Times New Roman"/>
            </a:endParaRPr>
          </a:p>
          <a:p>
            <a:pPr indent="0" lvl="0" marL="0" rtl="0" algn="ctr">
              <a:spcBef>
                <a:spcPts val="480"/>
              </a:spcBef>
              <a:spcAft>
                <a:spcPts val="0"/>
              </a:spcAft>
              <a:buClr>
                <a:srgbClr val="1A078B"/>
              </a:buClr>
              <a:buSzPts val="2400"/>
              <a:buNone/>
            </a:pPr>
            <a:r>
              <a:rPr b="1" lang="ru" sz="2400">
                <a:solidFill>
                  <a:srgbClr val="1A078B"/>
                </a:solidFill>
                <a:latin typeface="Times New Roman"/>
                <a:ea typeface="Times New Roman"/>
                <a:cs typeface="Times New Roman"/>
                <a:sym typeface="Times New Roman"/>
              </a:rPr>
              <a:t>Академик Ю.К.Бабанский</a:t>
            </a:r>
            <a:endParaRPr sz="2400">
              <a:solidFill>
                <a:srgbClr val="1A078B"/>
              </a:solidFill>
              <a:latin typeface="Times New Roman"/>
              <a:ea typeface="Times New Roman"/>
              <a:cs typeface="Times New Roman"/>
              <a:sym typeface="Times New Roman"/>
            </a:endParaRPr>
          </a:p>
          <a:p>
            <a:pPr indent="0" lvl="0" marL="0" rtl="0" algn="ctr">
              <a:spcBef>
                <a:spcPts val="480"/>
              </a:spcBef>
              <a:spcAft>
                <a:spcPts val="0"/>
              </a:spcAft>
              <a:buClr>
                <a:srgbClr val="1A078B"/>
              </a:buClr>
              <a:buSzPts val="2400"/>
              <a:buNone/>
            </a:pPr>
            <a:r>
              <a:rPr lang="ru" sz="2400">
                <a:solidFill>
                  <a:srgbClr val="1A078B"/>
                </a:solidFill>
                <a:latin typeface="Times New Roman"/>
                <a:ea typeface="Times New Roman"/>
                <a:cs typeface="Times New Roman"/>
                <a:sym typeface="Times New Roman"/>
              </a:rPr>
              <a:t>Москва, Погодина- 8, 15.06.1982 г.</a:t>
            </a:r>
            <a:endParaRPr sz="2400">
              <a:solidFill>
                <a:srgbClr val="1A078B"/>
              </a:solidFill>
              <a:latin typeface="Times New Roman"/>
              <a:ea typeface="Times New Roman"/>
              <a:cs typeface="Times New Roman"/>
              <a:sym typeface="Times New Roman"/>
            </a:endParaRPr>
          </a:p>
          <a:p>
            <a:pPr indent="0" lvl="0" marL="0" rtl="0" algn="ctr">
              <a:spcBef>
                <a:spcPts val="640"/>
              </a:spcBef>
              <a:spcAft>
                <a:spcPts val="0"/>
              </a:spcAft>
              <a:buClr>
                <a:srgbClr val="888888"/>
              </a:buClr>
              <a:buSzPts val="3200"/>
              <a:buNone/>
            </a:pPr>
            <a:r>
              <a:t/>
            </a:r>
            <a:endParaRPr>
              <a:latin typeface="Times New Roman"/>
              <a:ea typeface="Times New Roman"/>
              <a:cs typeface="Times New Roman"/>
              <a:sym typeface="Times New Roman"/>
            </a:endParaRPr>
          </a:p>
        </p:txBody>
      </p:sp>
      <p:sp>
        <p:nvSpPr>
          <p:cNvPr descr="Number 75 High Resolution Stock Photography and Images - Alamy" id="143" name="Google Shape;143;p22"/>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Анимационная открытка гиф на 75 лет с Днем Рождения с элегантными  блестящими цифрами — Скачайте на Davno.ru" id="144" name="Google Shape;144;p22"/>
          <p:cNvSpPr/>
          <p:nvPr/>
        </p:nvSpPr>
        <p:spPr>
          <a:xfrm>
            <a:off x="307975" y="5953"/>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22"/>
          <p:cNvSpPr/>
          <p:nvPr/>
        </p:nvSpPr>
        <p:spPr>
          <a:xfrm>
            <a:off x="388367" y="2287911"/>
            <a:ext cx="144000" cy="662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